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embeddedFontLst>
    <p:embeddedFont>
      <p:font typeface="Franklin Gothic"/>
      <p:bold r:id="rId4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GoogleSlidesCustomDataVersion2">
      <go:slidesCustomData xmlns:go="http://customooxmlschemas.google.com/" r:id="rId42" roundtripDataSignature="AMtx7mj7zowUfz1yNAGjmUDIQXLwZjwIF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24E52A7-4C1F-46D8-BB96-29C7901F0443}">
  <a:tblStyle styleId="{C24E52A7-4C1F-46D8-BB96-29C7901F044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42" Type="http://customschemas.google.com/relationships/presentationmetadata" Target="metadata"/><Relationship Id="rId41" Type="http://schemas.openxmlformats.org/officeDocument/2006/relationships/font" Target="fonts/FranklinGothic-bold.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8.png>
</file>

<file path=ppt/media/image19.png>
</file>

<file path=ppt/media/image2.png>
</file>

<file path=ppt/media/image20.png>
</file>

<file path=ppt/media/image21.png>
</file>

<file path=ppt/media/image22.png>
</file>

<file path=ppt/media/image24.jpg>
</file>

<file path=ppt/media/image25.png>
</file>

<file path=ppt/media/image26.png>
</file>

<file path=ppt/media/image27.png>
</file>

<file path=ppt/media/image28.png>
</file>

<file path=ppt/media/image29.jpg>
</file>

<file path=ppt/media/image3.png>
</file>

<file path=ppt/media/image30.jp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cvilletomorrow.org/four-albemarle-county-public-schools-educators-amo/"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 name="Shape 49"/>
        <p:cNvGrpSpPr/>
        <p:nvPr/>
      </p:nvGrpSpPr>
      <p:grpSpPr>
        <a:xfrm>
          <a:off x="0" y="0"/>
          <a:ext cx="0" cy="0"/>
          <a:chOff x="0" y="0"/>
          <a:chExt cx="0" cy="0"/>
        </a:xfrm>
      </p:grpSpPr>
      <p:sp>
        <p:nvSpPr>
          <p:cNvPr id="50" name="Google Shape;5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1" name="Google Shape;5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d057aefd66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 name="Google Shape;119;g2d057aefd66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cf60c0d80d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g2cf60c0d80d_0_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cf60c0d80d_0_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2cf60c0d80d_0_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cfd792010f_0_3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g2cfd792010f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cf60c0d80d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9" name="Google Shape;159;g2cf60c0d80d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d057aefd66_0_1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g2d057aefd66_0_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cf60c0d80d_1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g2cf60c0d80d_1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d0666b47b9_1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g2d0666b47b9_1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cf831baf45_0_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g2cf831baf45_0_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d057aefd66_0_1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g2d057aefd66_0_1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2cfd792010f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0" name="Google Shape;220;g2cfd792010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2d057aefd66_0_13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8" name="Google Shape;228;g2d057aefd66_0_1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d057aefd66_0_14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g2d057aefd66_0_14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cfd792010f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g2cfd792010f_0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2cfd792010f_1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2cfd792010f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cfd792010f_1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0" name="Google Shape;260;g2cfd792010f_1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cfd792010f_1_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7" name="Google Shape;267;g2cfd792010f_1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d057aefd66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g2d057aefd66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d0666b47b9_1_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5" name="Google Shape;275;g2d0666b47b9_1_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cfd792010f_1_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2" name="Google Shape;282;g2cfd792010f_1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2d0666b47b9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9" name="Google Shape;289;g2d0666b47b9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6" name="Google Shape;29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3" name="Google Shape;30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And here’s some pretty headshots of our team, thank you for listening to our presentation, and now we'll open the floor for a couple of questions.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d057aefd66_0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g2d057aefd66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Research supporting Culturally Responsive Teaching began in the late 1990’s and early 2000’s when researchers observed classroom teachers with high rates of success in accelerating the learning of students of color in schools with high numbers of students in economic hardship. Researchers described the common characteristics of these teachers: an understanding of the impact of cultural differences on student learning, high levels of rigor and a diverse set of teaching strategies matched to students’ needs, and consistent family and community engagement with students’ lives outside of the classroom.</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culturally responsive teaching certification and credentialing used by ACPS is a professional development program based on these characteristics that began in the school year of 2015-2016&lt;</a:t>
            </a:r>
            <a:r>
              <a:rPr lang="en" u="sng">
                <a:solidFill>
                  <a:srgbClr val="0086F0"/>
                </a:solidFill>
                <a:hlinkClick r:id="rId2">
                  <a:extLst>
                    <a:ext uri="{A12FA001-AC4F-418D-AE19-62706E023703}">
                      <ahyp:hlinkClr val="tx"/>
                    </a:ext>
                  </a:extLst>
                </a:hlinkClick>
              </a:rPr>
              <a:t>https://www.cvilletomorrow.org/four-albemarle-county-public-schools-educators-amo/</a:t>
            </a:r>
            <a:r>
              <a:rPr lang="en">
                <a:solidFill>
                  <a:schemeClr val="dk1"/>
                </a:solidFill>
              </a:rPr>
              <a:t>&gt;. The program was created by ACPS staff in the Office of Community Engagement and in the early years (2015-2018) showed promise in impacting learning, especially among students of color and those facing economic hardship. Fully certified teachers who went through the program improved growth for students in attendance, performance on SOL assessments, family engagement, and other metrics.</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As a result of this early success, the ACPS School Board included in its 2020 strategic plan an initiative to certify all VDOE licensed full-time staff in the district by 2026.</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2d057aefd66_0_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g2d057aefd66_0_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d057aefd66_0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g2d057aefd66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d057aefd66_0_3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 name="Google Shape;98;g2d057aefd66_0_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2d057aefd66_0_4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 name="Google Shape;105;g2d057aefd66_0_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d057aefd66_0_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g2d057aefd66_0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MAIN_POINT_1">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10"/>
          <p:cNvSpPr txBox="1"/>
          <p:nvPr>
            <p:ph type="title"/>
          </p:nvPr>
        </p:nvSpPr>
        <p:spPr>
          <a:xfrm>
            <a:off x="490250" y="1984225"/>
            <a:ext cx="6225300" cy="158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dk1"/>
              </a:buClr>
              <a:buSzPts val="4800"/>
              <a:buNone/>
              <a:defRPr sz="4800">
                <a:solidFill>
                  <a:schemeClr val="dk1"/>
                </a:solidFill>
              </a:defRPr>
            </a:lvl1pPr>
            <a:lvl2pPr lvl="1" algn="l">
              <a:lnSpc>
                <a:spcPct val="100000"/>
              </a:lnSpc>
              <a:spcBef>
                <a:spcPts val="0"/>
              </a:spcBef>
              <a:spcAft>
                <a:spcPts val="0"/>
              </a:spcAft>
              <a:buSzPts val="4800"/>
              <a:buNone/>
              <a:defRPr b="1" sz="4800"/>
            </a:lvl2pPr>
            <a:lvl3pPr lvl="2" algn="l">
              <a:lnSpc>
                <a:spcPct val="100000"/>
              </a:lnSpc>
              <a:spcBef>
                <a:spcPts val="0"/>
              </a:spcBef>
              <a:spcAft>
                <a:spcPts val="0"/>
              </a:spcAft>
              <a:buSzPts val="4800"/>
              <a:buNone/>
              <a:defRPr b="1" sz="4800"/>
            </a:lvl3pPr>
            <a:lvl4pPr lvl="3" algn="l">
              <a:lnSpc>
                <a:spcPct val="100000"/>
              </a:lnSpc>
              <a:spcBef>
                <a:spcPts val="0"/>
              </a:spcBef>
              <a:spcAft>
                <a:spcPts val="0"/>
              </a:spcAft>
              <a:buSzPts val="4800"/>
              <a:buNone/>
              <a:defRPr b="1" sz="4800"/>
            </a:lvl4pPr>
            <a:lvl5pPr lvl="4" algn="l">
              <a:lnSpc>
                <a:spcPct val="100000"/>
              </a:lnSpc>
              <a:spcBef>
                <a:spcPts val="0"/>
              </a:spcBef>
              <a:spcAft>
                <a:spcPts val="0"/>
              </a:spcAft>
              <a:buSzPts val="4800"/>
              <a:buNone/>
              <a:defRPr b="1" sz="4800"/>
            </a:lvl5pPr>
            <a:lvl6pPr lvl="5" algn="l">
              <a:lnSpc>
                <a:spcPct val="100000"/>
              </a:lnSpc>
              <a:spcBef>
                <a:spcPts val="0"/>
              </a:spcBef>
              <a:spcAft>
                <a:spcPts val="0"/>
              </a:spcAft>
              <a:buSzPts val="4800"/>
              <a:buNone/>
              <a:defRPr b="1" sz="4800"/>
            </a:lvl6pPr>
            <a:lvl7pPr lvl="6" algn="l">
              <a:lnSpc>
                <a:spcPct val="100000"/>
              </a:lnSpc>
              <a:spcBef>
                <a:spcPts val="0"/>
              </a:spcBef>
              <a:spcAft>
                <a:spcPts val="0"/>
              </a:spcAft>
              <a:buSzPts val="4800"/>
              <a:buNone/>
              <a:defRPr b="1" sz="4800"/>
            </a:lvl7pPr>
            <a:lvl8pPr lvl="7" algn="l">
              <a:lnSpc>
                <a:spcPct val="100000"/>
              </a:lnSpc>
              <a:spcBef>
                <a:spcPts val="0"/>
              </a:spcBef>
              <a:spcAft>
                <a:spcPts val="0"/>
              </a:spcAft>
              <a:buSzPts val="4800"/>
              <a:buNone/>
              <a:defRPr b="1" sz="4800"/>
            </a:lvl8pPr>
            <a:lvl9pPr lvl="8" algn="l">
              <a:lnSpc>
                <a:spcPct val="100000"/>
              </a:lnSpc>
              <a:spcBef>
                <a:spcPts val="0"/>
              </a:spcBef>
              <a:spcAft>
                <a:spcPts val="0"/>
              </a:spcAft>
              <a:buSzPts val="4800"/>
              <a:buNone/>
              <a:defRPr b="1" sz="4800"/>
            </a:lvl9pPr>
          </a:lstStyle>
          <a:p/>
        </p:txBody>
      </p:sp>
      <p:sp>
        <p:nvSpPr>
          <p:cNvPr id="11" name="Google Shape;11;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2" name="Google Shape;12;p10"/>
          <p:cNvSpPr txBox="1"/>
          <p:nvPr>
            <p:ph idx="1" type="subTitle"/>
          </p:nvPr>
        </p:nvSpPr>
        <p:spPr>
          <a:xfrm>
            <a:off x="490250" y="1188975"/>
            <a:ext cx="6468300" cy="587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2100"/>
              <a:buNone/>
              <a:defRPr sz="2100">
                <a:solidFill>
                  <a:schemeClr val="dk1"/>
                </a:solidFill>
              </a:defRPr>
            </a:lvl1pPr>
            <a:lvl2pPr lvl="1" algn="l">
              <a:lnSpc>
                <a:spcPct val="100000"/>
              </a:lnSpc>
              <a:spcBef>
                <a:spcPts val="0"/>
              </a:spcBef>
              <a:spcAft>
                <a:spcPts val="0"/>
              </a:spcAft>
              <a:buClr>
                <a:schemeClr val="dk1"/>
              </a:buClr>
              <a:buSzPts val="2400"/>
              <a:buNone/>
              <a:defRPr sz="2400">
                <a:solidFill>
                  <a:schemeClr val="dk1"/>
                </a:solidFill>
              </a:defRPr>
            </a:lvl2pPr>
            <a:lvl3pPr lvl="2" algn="l">
              <a:lnSpc>
                <a:spcPct val="100000"/>
              </a:lnSpc>
              <a:spcBef>
                <a:spcPts val="0"/>
              </a:spcBef>
              <a:spcAft>
                <a:spcPts val="0"/>
              </a:spcAft>
              <a:buClr>
                <a:schemeClr val="dk1"/>
              </a:buClr>
              <a:buSzPts val="2400"/>
              <a:buNone/>
              <a:defRPr sz="2400">
                <a:solidFill>
                  <a:schemeClr val="dk1"/>
                </a:solidFill>
              </a:defRPr>
            </a:lvl3pPr>
            <a:lvl4pPr lvl="3" algn="l">
              <a:lnSpc>
                <a:spcPct val="100000"/>
              </a:lnSpc>
              <a:spcBef>
                <a:spcPts val="0"/>
              </a:spcBef>
              <a:spcAft>
                <a:spcPts val="0"/>
              </a:spcAft>
              <a:buClr>
                <a:schemeClr val="dk1"/>
              </a:buClr>
              <a:buSzPts val="2400"/>
              <a:buNone/>
              <a:defRPr sz="2400">
                <a:solidFill>
                  <a:schemeClr val="dk1"/>
                </a:solidFill>
              </a:defRPr>
            </a:lvl4pPr>
            <a:lvl5pPr lvl="4" algn="l">
              <a:lnSpc>
                <a:spcPct val="100000"/>
              </a:lnSpc>
              <a:spcBef>
                <a:spcPts val="0"/>
              </a:spcBef>
              <a:spcAft>
                <a:spcPts val="0"/>
              </a:spcAft>
              <a:buClr>
                <a:schemeClr val="dk1"/>
              </a:buClr>
              <a:buSzPts val="2400"/>
              <a:buNone/>
              <a:defRPr sz="2400">
                <a:solidFill>
                  <a:schemeClr val="dk1"/>
                </a:solidFill>
              </a:defRPr>
            </a:lvl5pPr>
            <a:lvl6pPr lvl="5" algn="l">
              <a:lnSpc>
                <a:spcPct val="100000"/>
              </a:lnSpc>
              <a:spcBef>
                <a:spcPts val="0"/>
              </a:spcBef>
              <a:spcAft>
                <a:spcPts val="0"/>
              </a:spcAft>
              <a:buClr>
                <a:schemeClr val="dk1"/>
              </a:buClr>
              <a:buSzPts val="2400"/>
              <a:buNone/>
              <a:defRPr sz="2400">
                <a:solidFill>
                  <a:schemeClr val="dk1"/>
                </a:solidFill>
              </a:defRPr>
            </a:lvl6pPr>
            <a:lvl7pPr lvl="6" algn="l">
              <a:lnSpc>
                <a:spcPct val="100000"/>
              </a:lnSpc>
              <a:spcBef>
                <a:spcPts val="0"/>
              </a:spcBef>
              <a:spcAft>
                <a:spcPts val="0"/>
              </a:spcAft>
              <a:buClr>
                <a:schemeClr val="dk1"/>
              </a:buClr>
              <a:buSzPts val="2400"/>
              <a:buNone/>
              <a:defRPr sz="2400">
                <a:solidFill>
                  <a:schemeClr val="dk1"/>
                </a:solidFill>
              </a:defRPr>
            </a:lvl7pPr>
            <a:lvl8pPr lvl="7" algn="l">
              <a:lnSpc>
                <a:spcPct val="100000"/>
              </a:lnSpc>
              <a:spcBef>
                <a:spcPts val="0"/>
              </a:spcBef>
              <a:spcAft>
                <a:spcPts val="0"/>
              </a:spcAft>
              <a:buClr>
                <a:schemeClr val="dk1"/>
              </a:buClr>
              <a:buSzPts val="2400"/>
              <a:buNone/>
              <a:defRPr sz="2400">
                <a:solidFill>
                  <a:schemeClr val="dk1"/>
                </a:solidFill>
              </a:defRPr>
            </a:lvl8pPr>
            <a:lvl9pPr lvl="8" algn="l">
              <a:lnSpc>
                <a:spcPct val="100000"/>
              </a:lnSpc>
              <a:spcBef>
                <a:spcPts val="0"/>
              </a:spcBef>
              <a:spcAft>
                <a:spcPts val="0"/>
              </a:spcAft>
              <a:buClr>
                <a:schemeClr val="dk1"/>
              </a:buClr>
              <a:buSzPts val="2400"/>
              <a:buNone/>
              <a:defRPr sz="24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9" name="Shape 39"/>
        <p:cNvGrpSpPr/>
        <p:nvPr/>
      </p:nvGrpSpPr>
      <p:grpSpPr>
        <a:xfrm>
          <a:off x="0" y="0"/>
          <a:ext cx="0" cy="0"/>
          <a:chOff x="0" y="0"/>
          <a:chExt cx="0" cy="0"/>
        </a:xfrm>
      </p:grpSpPr>
      <p:sp>
        <p:nvSpPr>
          <p:cNvPr id="40" name="Google Shape;40;p19"/>
          <p:cNvSpPr/>
          <p:nvPr/>
        </p:nvSpPr>
        <p:spPr>
          <a:xfrm>
            <a:off x="4572000" y="-125"/>
            <a:ext cx="4572000" cy="5143500"/>
          </a:xfrm>
          <a:prstGeom prst="rect">
            <a:avLst/>
          </a:prstGeom>
          <a:gradFill>
            <a:gsLst>
              <a:gs pos="0">
                <a:srgbClr val="FFFFFF"/>
              </a:gs>
              <a:gs pos="100000">
                <a:srgbClr val="B3B3B3"/>
              </a:gs>
            </a:gsLst>
            <a:path path="circle">
              <a:fillToRect b="50%" l="50%" r="50%" t="50%"/>
            </a:path>
            <a:tileRect/>
          </a:gra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 name="Google Shape;41;p1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2" name="Google Shape;42;p1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1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rgbClr val="E57200"/>
              </a:buClr>
              <a:buSzPts val="1800"/>
              <a:buChar char="●"/>
              <a:defRPr>
                <a:solidFill>
                  <a:srgbClr val="232D4B"/>
                </a:solidFill>
              </a:defRPr>
            </a:lvl1pPr>
            <a:lvl2pPr indent="-317500" lvl="1" marL="914400" algn="l">
              <a:lnSpc>
                <a:spcPct val="115000"/>
              </a:lnSpc>
              <a:spcBef>
                <a:spcPts val="0"/>
              </a:spcBef>
              <a:spcAft>
                <a:spcPts val="0"/>
              </a:spcAft>
              <a:buClr>
                <a:srgbClr val="E57200"/>
              </a:buClr>
              <a:buSzPts val="1400"/>
              <a:buChar char="○"/>
              <a:defRPr>
                <a:solidFill>
                  <a:srgbClr val="232D4B"/>
                </a:solidFill>
              </a:defRPr>
            </a:lvl2pPr>
            <a:lvl3pPr indent="-317500" lvl="2" marL="1371600" algn="l">
              <a:lnSpc>
                <a:spcPct val="115000"/>
              </a:lnSpc>
              <a:spcBef>
                <a:spcPts val="0"/>
              </a:spcBef>
              <a:spcAft>
                <a:spcPts val="0"/>
              </a:spcAft>
              <a:buClr>
                <a:srgbClr val="232D4B"/>
              </a:buClr>
              <a:buSzPts val="1400"/>
              <a:buChar char="■"/>
              <a:defRPr>
                <a:solidFill>
                  <a:srgbClr val="232D4B"/>
                </a:solidFill>
              </a:defRPr>
            </a:lvl3pPr>
            <a:lvl4pPr indent="-317500" lvl="3" marL="1828800" algn="l">
              <a:lnSpc>
                <a:spcPct val="115000"/>
              </a:lnSpc>
              <a:spcBef>
                <a:spcPts val="0"/>
              </a:spcBef>
              <a:spcAft>
                <a:spcPts val="0"/>
              </a:spcAft>
              <a:buClr>
                <a:srgbClr val="E57200"/>
              </a:buClr>
              <a:buSzPts val="1400"/>
              <a:buChar char="●"/>
              <a:defRPr>
                <a:solidFill>
                  <a:srgbClr val="232D4B"/>
                </a:solidFill>
              </a:defRPr>
            </a:lvl4pPr>
            <a:lvl5pPr indent="-317500" lvl="4" marL="2286000" algn="l">
              <a:lnSpc>
                <a:spcPct val="115000"/>
              </a:lnSpc>
              <a:spcBef>
                <a:spcPts val="0"/>
              </a:spcBef>
              <a:spcAft>
                <a:spcPts val="0"/>
              </a:spcAft>
              <a:buClr>
                <a:srgbClr val="E57200"/>
              </a:buClr>
              <a:buSzPts val="1400"/>
              <a:buChar char="○"/>
              <a:defRPr>
                <a:solidFill>
                  <a:srgbClr val="232D4B"/>
                </a:solidFill>
              </a:defRPr>
            </a:lvl5pPr>
            <a:lvl6pPr indent="-317500" lvl="5" marL="2743200" algn="l">
              <a:lnSpc>
                <a:spcPct val="115000"/>
              </a:lnSpc>
              <a:spcBef>
                <a:spcPts val="0"/>
              </a:spcBef>
              <a:spcAft>
                <a:spcPts val="0"/>
              </a:spcAft>
              <a:buClr>
                <a:srgbClr val="232D4B"/>
              </a:buClr>
              <a:buSzPts val="1400"/>
              <a:buChar char="■"/>
              <a:defRPr>
                <a:solidFill>
                  <a:srgbClr val="232D4B"/>
                </a:solidFill>
              </a:defRPr>
            </a:lvl6pPr>
            <a:lvl7pPr indent="-317500" lvl="6" marL="3200400" algn="l">
              <a:lnSpc>
                <a:spcPct val="115000"/>
              </a:lnSpc>
              <a:spcBef>
                <a:spcPts val="0"/>
              </a:spcBef>
              <a:spcAft>
                <a:spcPts val="0"/>
              </a:spcAft>
              <a:buClr>
                <a:srgbClr val="E57200"/>
              </a:buClr>
              <a:buSzPts val="1400"/>
              <a:buChar char="●"/>
              <a:defRPr>
                <a:solidFill>
                  <a:srgbClr val="232D4B"/>
                </a:solidFill>
              </a:defRPr>
            </a:lvl7pPr>
            <a:lvl8pPr indent="-317500" lvl="7" marL="3657600" algn="l">
              <a:lnSpc>
                <a:spcPct val="115000"/>
              </a:lnSpc>
              <a:spcBef>
                <a:spcPts val="0"/>
              </a:spcBef>
              <a:spcAft>
                <a:spcPts val="0"/>
              </a:spcAft>
              <a:buClr>
                <a:srgbClr val="E57200"/>
              </a:buClr>
              <a:buSzPts val="1400"/>
              <a:buChar char="○"/>
              <a:defRPr>
                <a:solidFill>
                  <a:srgbClr val="232D4B"/>
                </a:solidFill>
              </a:defRPr>
            </a:lvl8pPr>
            <a:lvl9pPr indent="-317500" lvl="8" marL="4114800" algn="l">
              <a:lnSpc>
                <a:spcPct val="115000"/>
              </a:lnSpc>
              <a:spcBef>
                <a:spcPts val="0"/>
              </a:spcBef>
              <a:spcAft>
                <a:spcPts val="0"/>
              </a:spcAft>
              <a:buClr>
                <a:srgbClr val="232D4B"/>
              </a:buClr>
              <a:buSzPts val="1400"/>
              <a:buChar char="■"/>
              <a:defRPr>
                <a:solidFill>
                  <a:srgbClr val="232D4B"/>
                </a:solidFill>
              </a:defRPr>
            </a:lvl9pPr>
          </a:lstStyle>
          <a:p/>
        </p:txBody>
      </p:sp>
      <p:sp>
        <p:nvSpPr>
          <p:cNvPr id="44" name="Google Shape;44;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45" name="Shape 45"/>
        <p:cNvGrpSpPr/>
        <p:nvPr/>
      </p:nvGrpSpPr>
      <p:grpSpPr>
        <a:xfrm>
          <a:off x="0" y="0"/>
          <a:ext cx="0" cy="0"/>
          <a:chOff x="0" y="0"/>
          <a:chExt cx="0" cy="0"/>
        </a:xfrm>
      </p:grpSpPr>
      <p:sp>
        <p:nvSpPr>
          <p:cNvPr id="46" name="Google Shape;46;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Slide" type="blank">
  <p:cSld name="BLANK">
    <p:bg>
      <p:bgPr>
        <a:blipFill>
          <a:blip r:embed="rId2">
            <a:alphaModFix/>
          </a:blip>
          <a:stretch>
            <a:fillRect/>
          </a:stretch>
        </a:blipFill>
      </p:bgPr>
    </p:bg>
    <p:spTree>
      <p:nvGrpSpPr>
        <p:cNvPr id="47" name="Shape 47"/>
        <p:cNvGrpSpPr/>
        <p:nvPr/>
      </p:nvGrpSpPr>
      <p:grpSpPr>
        <a:xfrm>
          <a:off x="0" y="0"/>
          <a:ext cx="0" cy="0"/>
          <a:chOff x="0" y="0"/>
          <a:chExt cx="0" cy="0"/>
        </a:xfrm>
      </p:grpSpPr>
      <p:sp>
        <p:nvSpPr>
          <p:cNvPr id="48" name="Google Shape;48;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Google Shape;14;p11"/>
          <p:cNvSpPr txBox="1"/>
          <p:nvPr>
            <p:ph type="ctrTitle"/>
          </p:nvPr>
        </p:nvSpPr>
        <p:spPr>
          <a:xfrm>
            <a:off x="824701" y="1130675"/>
            <a:ext cx="7494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Font typeface="Franklin Gothic"/>
              <a:buNone/>
              <a:defRPr sz="5200">
                <a:latin typeface="Franklin Gothic"/>
                <a:ea typeface="Franklin Gothic"/>
                <a:cs typeface="Franklin Gothic"/>
                <a:sym typeface="Franklin Gothic"/>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5" name="Google Shape;15;p11"/>
          <p:cNvSpPr txBox="1"/>
          <p:nvPr>
            <p:ph idx="1" type="subTitle"/>
          </p:nvPr>
        </p:nvSpPr>
        <p:spPr>
          <a:xfrm>
            <a:off x="1574100" y="3276975"/>
            <a:ext cx="5995800" cy="587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000"/>
              <a:buNone/>
              <a:defRPr sz="20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6" name="Google Shape;16;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17" name="Google Shape;17;p11"/>
          <p:cNvSpPr txBox="1"/>
          <p:nvPr>
            <p:ph idx="2" type="subTitle"/>
          </p:nvPr>
        </p:nvSpPr>
        <p:spPr>
          <a:xfrm>
            <a:off x="1574100" y="3774700"/>
            <a:ext cx="5995800" cy="587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Slide" type="secHead">
  <p:cSld name="SECTION_HEADER">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0" name="Google Shape;20;p12"/>
          <p:cNvSpPr txBox="1"/>
          <p:nvPr/>
        </p:nvSpPr>
        <p:spPr>
          <a:xfrm>
            <a:off x="7006425" y="2959650"/>
            <a:ext cx="17085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Franklin Gothic"/>
              <a:ea typeface="Franklin Gothic"/>
              <a:cs typeface="Franklin Gothic"/>
              <a:sym typeface="Franklin Gothic"/>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o Slide 1">
  <p:cSld name="SECTION_HEADER_1">
    <p:bg>
      <p:bgPr>
        <a:blipFill>
          <a:blip r:embed="rId2">
            <a:alphaModFix/>
          </a:blip>
          <a:stretch>
            <a:fillRect/>
          </a:stretch>
        </a:blipFill>
      </p:bgPr>
    </p:bg>
    <p:spTree>
      <p:nvGrpSpPr>
        <p:cNvPr id="21" name="Shape 21"/>
        <p:cNvGrpSpPr/>
        <p:nvPr/>
      </p:nvGrpSpPr>
      <p:grpSpPr>
        <a:xfrm>
          <a:off x="0" y="0"/>
          <a:ext cx="0" cy="0"/>
          <a:chOff x="0" y="0"/>
          <a:chExt cx="0" cy="0"/>
        </a:xfrm>
      </p:grpSpPr>
      <p:sp>
        <p:nvSpPr>
          <p:cNvPr id="22" name="Google Shape;2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3" name="Google Shape;23;p13"/>
          <p:cNvSpPr txBox="1"/>
          <p:nvPr/>
        </p:nvSpPr>
        <p:spPr>
          <a:xfrm>
            <a:off x="7006425" y="2959650"/>
            <a:ext cx="1708500" cy="338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Franklin Gothic"/>
              <a:ea typeface="Franklin Gothic"/>
              <a:cs typeface="Franklin Gothic"/>
              <a:sym typeface="Franklin Gothic"/>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26" name="Shape 26"/>
        <p:cNvGrpSpPr/>
        <p:nvPr/>
      </p:nvGrpSpPr>
      <p:grpSpPr>
        <a:xfrm>
          <a:off x="0" y="0"/>
          <a:ext cx="0" cy="0"/>
          <a:chOff x="0" y="0"/>
          <a:chExt cx="0" cy="0"/>
        </a:xfrm>
      </p:grpSpPr>
      <p:sp>
        <p:nvSpPr>
          <p:cNvPr id="27" name="Google Shape;27;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28" name="Google Shape;28;p15"/>
          <p:cNvSpPr txBox="1"/>
          <p:nvPr>
            <p:ph type="title"/>
          </p:nvPr>
        </p:nvSpPr>
        <p:spPr>
          <a:xfrm>
            <a:off x="529800" y="526800"/>
            <a:ext cx="6113100" cy="6909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800"/>
              <a:buNone/>
              <a:defRPr sz="38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9" name="Shape 29"/>
        <p:cNvGrpSpPr/>
        <p:nvPr/>
      </p:nvGrpSpPr>
      <p:grpSpPr>
        <a:xfrm>
          <a:off x="0" y="0"/>
          <a:ext cx="0" cy="0"/>
          <a:chOff x="0" y="0"/>
          <a:chExt cx="0" cy="0"/>
        </a:xfrm>
      </p:grpSpPr>
      <p:sp>
        <p:nvSpPr>
          <p:cNvPr id="30" name="Google Shape;30;p16"/>
          <p:cNvSpPr txBox="1"/>
          <p:nvPr>
            <p:ph type="title"/>
          </p:nvPr>
        </p:nvSpPr>
        <p:spPr>
          <a:xfrm>
            <a:off x="529800" y="526800"/>
            <a:ext cx="6113100" cy="6909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800"/>
              <a:buNone/>
              <a:defRPr sz="38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 name="Google Shape;31;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32" name="Shape 32"/>
        <p:cNvGrpSpPr/>
        <p:nvPr/>
      </p:nvGrpSpPr>
      <p:grpSpPr>
        <a:xfrm>
          <a:off x="0" y="0"/>
          <a:ext cx="0" cy="0"/>
          <a:chOff x="0" y="0"/>
          <a:chExt cx="0" cy="0"/>
        </a:xfrm>
      </p:grpSpPr>
      <p:sp>
        <p:nvSpPr>
          <p:cNvPr id="33" name="Google Shape;33;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34" name="Google Shape;34;p17"/>
          <p:cNvSpPr txBox="1"/>
          <p:nvPr>
            <p:ph type="title"/>
          </p:nvPr>
        </p:nvSpPr>
        <p:spPr>
          <a:xfrm>
            <a:off x="529800" y="526800"/>
            <a:ext cx="6113100" cy="6909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3800"/>
              <a:buNone/>
              <a:defRPr sz="38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8"/>
          <p:cNvSpPr txBox="1"/>
          <p:nvPr>
            <p:ph type="title"/>
          </p:nvPr>
        </p:nvSpPr>
        <p:spPr>
          <a:xfrm>
            <a:off x="490250" y="1984225"/>
            <a:ext cx="6225300" cy="158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b="1" sz="4800"/>
            </a:lvl2pPr>
            <a:lvl3pPr lvl="2" algn="l">
              <a:lnSpc>
                <a:spcPct val="100000"/>
              </a:lnSpc>
              <a:spcBef>
                <a:spcPts val="0"/>
              </a:spcBef>
              <a:spcAft>
                <a:spcPts val="0"/>
              </a:spcAft>
              <a:buSzPts val="4800"/>
              <a:buNone/>
              <a:defRPr b="1" sz="4800"/>
            </a:lvl3pPr>
            <a:lvl4pPr lvl="3" algn="l">
              <a:lnSpc>
                <a:spcPct val="100000"/>
              </a:lnSpc>
              <a:spcBef>
                <a:spcPts val="0"/>
              </a:spcBef>
              <a:spcAft>
                <a:spcPts val="0"/>
              </a:spcAft>
              <a:buSzPts val="4800"/>
              <a:buNone/>
              <a:defRPr b="1" sz="4800"/>
            </a:lvl4pPr>
            <a:lvl5pPr lvl="4" algn="l">
              <a:lnSpc>
                <a:spcPct val="100000"/>
              </a:lnSpc>
              <a:spcBef>
                <a:spcPts val="0"/>
              </a:spcBef>
              <a:spcAft>
                <a:spcPts val="0"/>
              </a:spcAft>
              <a:buSzPts val="4800"/>
              <a:buNone/>
              <a:defRPr b="1" sz="4800"/>
            </a:lvl5pPr>
            <a:lvl6pPr lvl="5" algn="l">
              <a:lnSpc>
                <a:spcPct val="100000"/>
              </a:lnSpc>
              <a:spcBef>
                <a:spcPts val="0"/>
              </a:spcBef>
              <a:spcAft>
                <a:spcPts val="0"/>
              </a:spcAft>
              <a:buSzPts val="4800"/>
              <a:buNone/>
              <a:defRPr b="1" sz="4800"/>
            </a:lvl6pPr>
            <a:lvl7pPr lvl="6" algn="l">
              <a:lnSpc>
                <a:spcPct val="100000"/>
              </a:lnSpc>
              <a:spcBef>
                <a:spcPts val="0"/>
              </a:spcBef>
              <a:spcAft>
                <a:spcPts val="0"/>
              </a:spcAft>
              <a:buSzPts val="4800"/>
              <a:buNone/>
              <a:defRPr b="1" sz="4800"/>
            </a:lvl7pPr>
            <a:lvl8pPr lvl="7" algn="l">
              <a:lnSpc>
                <a:spcPct val="100000"/>
              </a:lnSpc>
              <a:spcBef>
                <a:spcPts val="0"/>
              </a:spcBef>
              <a:spcAft>
                <a:spcPts val="0"/>
              </a:spcAft>
              <a:buSzPts val="4800"/>
              <a:buNone/>
              <a:defRPr b="1" sz="4800"/>
            </a:lvl8pPr>
            <a:lvl9pPr lvl="8" algn="l">
              <a:lnSpc>
                <a:spcPct val="100000"/>
              </a:lnSpc>
              <a:spcBef>
                <a:spcPts val="0"/>
              </a:spcBef>
              <a:spcAft>
                <a:spcPts val="0"/>
              </a:spcAft>
              <a:buSzPts val="4800"/>
              <a:buNone/>
              <a:defRPr b="1" sz="4800"/>
            </a:lvl9pPr>
          </a:lstStyle>
          <a:p/>
        </p:txBody>
      </p:sp>
      <p:sp>
        <p:nvSpPr>
          <p:cNvPr id="37" name="Google Shape;37;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38" name="Google Shape;38;p18"/>
          <p:cNvSpPr txBox="1"/>
          <p:nvPr>
            <p:ph idx="1" type="subTitle"/>
          </p:nvPr>
        </p:nvSpPr>
        <p:spPr>
          <a:xfrm>
            <a:off x="490250" y="1188975"/>
            <a:ext cx="6468300" cy="5871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232D4B"/>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lt1"/>
              </a:buClr>
              <a:buSzPts val="2800"/>
              <a:buFont typeface="Franklin Gothic"/>
              <a:buNone/>
              <a:defRPr b="1" i="0" sz="2800" u="none" cap="none" strike="noStrike">
                <a:solidFill>
                  <a:schemeClr val="lt1"/>
                </a:solidFill>
                <a:latin typeface="Franklin Gothic"/>
                <a:ea typeface="Franklin Gothic"/>
                <a:cs typeface="Franklin Gothic"/>
                <a:sym typeface="Franklin Gothic"/>
              </a:defRPr>
            </a:lvl1pPr>
            <a:lvl2pPr lvl="1" marR="0" rtl="0" algn="l">
              <a:lnSpc>
                <a:spcPct val="100000"/>
              </a:lnSpc>
              <a:spcBef>
                <a:spcPts val="0"/>
              </a:spcBef>
              <a:spcAft>
                <a:spcPts val="0"/>
              </a:spcAft>
              <a:buClr>
                <a:schemeClr val="dk1"/>
              </a:buClr>
              <a:buSzPts val="2800"/>
              <a:buFont typeface="Franklin Gothic"/>
              <a:buNone/>
              <a:defRPr b="0" i="0" sz="2800" u="none" cap="none" strike="noStrike">
                <a:solidFill>
                  <a:schemeClr val="dk1"/>
                </a:solidFill>
                <a:latin typeface="Franklin Gothic"/>
                <a:ea typeface="Franklin Gothic"/>
                <a:cs typeface="Franklin Gothic"/>
                <a:sym typeface="Franklin Gothic"/>
              </a:defRPr>
            </a:lvl2pPr>
            <a:lvl3pPr lvl="2" marR="0" rtl="0" algn="l">
              <a:lnSpc>
                <a:spcPct val="100000"/>
              </a:lnSpc>
              <a:spcBef>
                <a:spcPts val="0"/>
              </a:spcBef>
              <a:spcAft>
                <a:spcPts val="0"/>
              </a:spcAft>
              <a:buClr>
                <a:schemeClr val="dk1"/>
              </a:buClr>
              <a:buSzPts val="2800"/>
              <a:buFont typeface="Franklin Gothic"/>
              <a:buNone/>
              <a:defRPr b="0" i="0" sz="2800" u="none" cap="none" strike="noStrike">
                <a:solidFill>
                  <a:schemeClr val="dk1"/>
                </a:solidFill>
                <a:latin typeface="Franklin Gothic"/>
                <a:ea typeface="Franklin Gothic"/>
                <a:cs typeface="Franklin Gothic"/>
                <a:sym typeface="Franklin Gothic"/>
              </a:defRPr>
            </a:lvl3pPr>
            <a:lvl4pPr lvl="3" marR="0" rtl="0" algn="l">
              <a:lnSpc>
                <a:spcPct val="100000"/>
              </a:lnSpc>
              <a:spcBef>
                <a:spcPts val="0"/>
              </a:spcBef>
              <a:spcAft>
                <a:spcPts val="0"/>
              </a:spcAft>
              <a:buClr>
                <a:schemeClr val="dk1"/>
              </a:buClr>
              <a:buSzPts val="2800"/>
              <a:buFont typeface="Franklin Gothic"/>
              <a:buNone/>
              <a:defRPr b="0" i="0" sz="2800" u="none" cap="none" strike="noStrike">
                <a:solidFill>
                  <a:schemeClr val="dk1"/>
                </a:solidFill>
                <a:latin typeface="Franklin Gothic"/>
                <a:ea typeface="Franklin Gothic"/>
                <a:cs typeface="Franklin Gothic"/>
                <a:sym typeface="Franklin Gothic"/>
              </a:defRPr>
            </a:lvl4pPr>
            <a:lvl5pPr lvl="4" marR="0" rtl="0" algn="l">
              <a:lnSpc>
                <a:spcPct val="100000"/>
              </a:lnSpc>
              <a:spcBef>
                <a:spcPts val="0"/>
              </a:spcBef>
              <a:spcAft>
                <a:spcPts val="0"/>
              </a:spcAft>
              <a:buClr>
                <a:schemeClr val="dk1"/>
              </a:buClr>
              <a:buSzPts val="2800"/>
              <a:buFont typeface="Franklin Gothic"/>
              <a:buNone/>
              <a:defRPr b="0" i="0" sz="2800" u="none" cap="none" strike="noStrike">
                <a:solidFill>
                  <a:schemeClr val="dk1"/>
                </a:solidFill>
                <a:latin typeface="Franklin Gothic"/>
                <a:ea typeface="Franklin Gothic"/>
                <a:cs typeface="Franklin Gothic"/>
                <a:sym typeface="Franklin Gothic"/>
              </a:defRPr>
            </a:lvl5pPr>
            <a:lvl6pPr lvl="5" marR="0" rtl="0" algn="l">
              <a:lnSpc>
                <a:spcPct val="100000"/>
              </a:lnSpc>
              <a:spcBef>
                <a:spcPts val="0"/>
              </a:spcBef>
              <a:spcAft>
                <a:spcPts val="0"/>
              </a:spcAft>
              <a:buClr>
                <a:schemeClr val="dk1"/>
              </a:buClr>
              <a:buSzPts val="2800"/>
              <a:buFont typeface="Franklin Gothic"/>
              <a:buNone/>
              <a:defRPr b="0" i="0" sz="2800" u="none" cap="none" strike="noStrike">
                <a:solidFill>
                  <a:schemeClr val="dk1"/>
                </a:solidFill>
                <a:latin typeface="Franklin Gothic"/>
                <a:ea typeface="Franklin Gothic"/>
                <a:cs typeface="Franklin Gothic"/>
                <a:sym typeface="Franklin Gothic"/>
              </a:defRPr>
            </a:lvl6pPr>
            <a:lvl7pPr lvl="6" marR="0" rtl="0" algn="l">
              <a:lnSpc>
                <a:spcPct val="100000"/>
              </a:lnSpc>
              <a:spcBef>
                <a:spcPts val="0"/>
              </a:spcBef>
              <a:spcAft>
                <a:spcPts val="0"/>
              </a:spcAft>
              <a:buClr>
                <a:schemeClr val="dk1"/>
              </a:buClr>
              <a:buSzPts val="2800"/>
              <a:buFont typeface="Franklin Gothic"/>
              <a:buNone/>
              <a:defRPr b="0" i="0" sz="2800" u="none" cap="none" strike="noStrike">
                <a:solidFill>
                  <a:schemeClr val="dk1"/>
                </a:solidFill>
                <a:latin typeface="Franklin Gothic"/>
                <a:ea typeface="Franklin Gothic"/>
                <a:cs typeface="Franklin Gothic"/>
                <a:sym typeface="Franklin Gothic"/>
              </a:defRPr>
            </a:lvl7pPr>
            <a:lvl8pPr lvl="7" marR="0" rtl="0" algn="l">
              <a:lnSpc>
                <a:spcPct val="100000"/>
              </a:lnSpc>
              <a:spcBef>
                <a:spcPts val="0"/>
              </a:spcBef>
              <a:spcAft>
                <a:spcPts val="0"/>
              </a:spcAft>
              <a:buClr>
                <a:schemeClr val="dk1"/>
              </a:buClr>
              <a:buSzPts val="2800"/>
              <a:buFont typeface="Franklin Gothic"/>
              <a:buNone/>
              <a:defRPr b="0" i="0" sz="2800" u="none" cap="none" strike="noStrike">
                <a:solidFill>
                  <a:schemeClr val="dk1"/>
                </a:solidFill>
                <a:latin typeface="Franklin Gothic"/>
                <a:ea typeface="Franklin Gothic"/>
                <a:cs typeface="Franklin Gothic"/>
                <a:sym typeface="Franklin Gothic"/>
              </a:defRPr>
            </a:lvl8pPr>
            <a:lvl9pPr lvl="8" marR="0" rtl="0" algn="l">
              <a:lnSpc>
                <a:spcPct val="100000"/>
              </a:lnSpc>
              <a:spcBef>
                <a:spcPts val="0"/>
              </a:spcBef>
              <a:spcAft>
                <a:spcPts val="0"/>
              </a:spcAft>
              <a:buClr>
                <a:schemeClr val="dk1"/>
              </a:buClr>
              <a:buSzPts val="2800"/>
              <a:buFont typeface="Franklin Gothic"/>
              <a:buNone/>
              <a:defRPr b="0" i="0" sz="2800" u="none" cap="none" strike="noStrike">
                <a:solidFill>
                  <a:schemeClr val="dk1"/>
                </a:solidFill>
                <a:latin typeface="Franklin Gothic"/>
                <a:ea typeface="Franklin Gothic"/>
                <a:cs typeface="Franklin Gothic"/>
                <a:sym typeface="Franklin Gothic"/>
              </a:defRPr>
            </a:lvl9pPr>
          </a:lstStyle>
          <a:p/>
        </p:txBody>
      </p:sp>
      <p:sp>
        <p:nvSpPr>
          <p:cNvPr id="7" name="Google Shape;7;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lt1"/>
              </a:buClr>
              <a:buSzPts val="1800"/>
              <a:buFont typeface="Franklin Gothic"/>
              <a:buChar char="●"/>
              <a:defRPr b="0" i="0" sz="1800" u="none" cap="none" strike="noStrike">
                <a:solidFill>
                  <a:schemeClr val="lt1"/>
                </a:solidFill>
                <a:latin typeface="Franklin Gothic"/>
                <a:ea typeface="Franklin Gothic"/>
                <a:cs typeface="Franklin Gothic"/>
                <a:sym typeface="Franklin Gothic"/>
              </a:defRPr>
            </a:lvl1pPr>
            <a:lvl2pPr indent="-317500" lvl="1" marL="914400" marR="0" rtl="0" algn="l">
              <a:lnSpc>
                <a:spcPct val="115000"/>
              </a:lnSpc>
              <a:spcBef>
                <a:spcPts val="0"/>
              </a:spcBef>
              <a:spcAft>
                <a:spcPts val="0"/>
              </a:spcAft>
              <a:buClr>
                <a:schemeClr val="lt1"/>
              </a:buClr>
              <a:buSzPts val="1400"/>
              <a:buFont typeface="Franklin Gothic"/>
              <a:buChar char="○"/>
              <a:defRPr b="0" i="0" sz="1400" u="none" cap="none" strike="noStrike">
                <a:solidFill>
                  <a:schemeClr val="lt1"/>
                </a:solidFill>
                <a:latin typeface="Franklin Gothic"/>
                <a:ea typeface="Franklin Gothic"/>
                <a:cs typeface="Franklin Gothic"/>
                <a:sym typeface="Franklin Gothic"/>
              </a:defRPr>
            </a:lvl2pPr>
            <a:lvl3pPr indent="-317500" lvl="2" marL="1371600" marR="0" rtl="0" algn="l">
              <a:lnSpc>
                <a:spcPct val="115000"/>
              </a:lnSpc>
              <a:spcBef>
                <a:spcPts val="0"/>
              </a:spcBef>
              <a:spcAft>
                <a:spcPts val="0"/>
              </a:spcAft>
              <a:buClr>
                <a:schemeClr val="lt1"/>
              </a:buClr>
              <a:buSzPts val="1400"/>
              <a:buFont typeface="Franklin Gothic"/>
              <a:buChar char="■"/>
              <a:defRPr b="0" i="0" sz="1400" u="none" cap="none" strike="noStrike">
                <a:solidFill>
                  <a:schemeClr val="lt1"/>
                </a:solidFill>
                <a:latin typeface="Franklin Gothic"/>
                <a:ea typeface="Franklin Gothic"/>
                <a:cs typeface="Franklin Gothic"/>
                <a:sym typeface="Franklin Gothic"/>
              </a:defRPr>
            </a:lvl3pPr>
            <a:lvl4pPr indent="-317500" lvl="3" marL="1828800" marR="0" rtl="0" algn="l">
              <a:lnSpc>
                <a:spcPct val="115000"/>
              </a:lnSpc>
              <a:spcBef>
                <a:spcPts val="0"/>
              </a:spcBef>
              <a:spcAft>
                <a:spcPts val="0"/>
              </a:spcAft>
              <a:buClr>
                <a:schemeClr val="lt1"/>
              </a:buClr>
              <a:buSzPts val="1400"/>
              <a:buFont typeface="Franklin Gothic"/>
              <a:buChar char="●"/>
              <a:defRPr b="0" i="0" sz="1400" u="none" cap="none" strike="noStrike">
                <a:solidFill>
                  <a:schemeClr val="lt1"/>
                </a:solidFill>
                <a:latin typeface="Franklin Gothic"/>
                <a:ea typeface="Franklin Gothic"/>
                <a:cs typeface="Franklin Gothic"/>
                <a:sym typeface="Franklin Gothic"/>
              </a:defRPr>
            </a:lvl4pPr>
            <a:lvl5pPr indent="-317500" lvl="4" marL="2286000" marR="0" rtl="0" algn="l">
              <a:lnSpc>
                <a:spcPct val="115000"/>
              </a:lnSpc>
              <a:spcBef>
                <a:spcPts val="0"/>
              </a:spcBef>
              <a:spcAft>
                <a:spcPts val="0"/>
              </a:spcAft>
              <a:buClr>
                <a:schemeClr val="lt1"/>
              </a:buClr>
              <a:buSzPts val="1400"/>
              <a:buFont typeface="Franklin Gothic"/>
              <a:buChar char="○"/>
              <a:defRPr b="0" i="0" sz="1400" u="none" cap="none" strike="noStrike">
                <a:solidFill>
                  <a:schemeClr val="lt1"/>
                </a:solidFill>
                <a:latin typeface="Franklin Gothic"/>
                <a:ea typeface="Franklin Gothic"/>
                <a:cs typeface="Franklin Gothic"/>
                <a:sym typeface="Franklin Gothic"/>
              </a:defRPr>
            </a:lvl5pPr>
            <a:lvl6pPr indent="-317500" lvl="5" marL="2743200" marR="0" rtl="0" algn="l">
              <a:lnSpc>
                <a:spcPct val="115000"/>
              </a:lnSpc>
              <a:spcBef>
                <a:spcPts val="0"/>
              </a:spcBef>
              <a:spcAft>
                <a:spcPts val="0"/>
              </a:spcAft>
              <a:buClr>
                <a:schemeClr val="lt1"/>
              </a:buClr>
              <a:buSzPts val="1400"/>
              <a:buFont typeface="Franklin Gothic"/>
              <a:buChar char="■"/>
              <a:defRPr b="0" i="0" sz="1400" u="none" cap="none" strike="noStrike">
                <a:solidFill>
                  <a:schemeClr val="lt1"/>
                </a:solidFill>
                <a:latin typeface="Franklin Gothic"/>
                <a:ea typeface="Franklin Gothic"/>
                <a:cs typeface="Franklin Gothic"/>
                <a:sym typeface="Franklin Gothic"/>
              </a:defRPr>
            </a:lvl6pPr>
            <a:lvl7pPr indent="-317500" lvl="6" marL="3200400" marR="0" rtl="0" algn="l">
              <a:lnSpc>
                <a:spcPct val="115000"/>
              </a:lnSpc>
              <a:spcBef>
                <a:spcPts val="0"/>
              </a:spcBef>
              <a:spcAft>
                <a:spcPts val="0"/>
              </a:spcAft>
              <a:buClr>
                <a:schemeClr val="lt1"/>
              </a:buClr>
              <a:buSzPts val="1400"/>
              <a:buFont typeface="Franklin Gothic"/>
              <a:buChar char="●"/>
              <a:defRPr b="0" i="0" sz="1400" u="none" cap="none" strike="noStrike">
                <a:solidFill>
                  <a:schemeClr val="lt1"/>
                </a:solidFill>
                <a:latin typeface="Franklin Gothic"/>
                <a:ea typeface="Franklin Gothic"/>
                <a:cs typeface="Franklin Gothic"/>
                <a:sym typeface="Franklin Gothic"/>
              </a:defRPr>
            </a:lvl7pPr>
            <a:lvl8pPr indent="-317500" lvl="7" marL="3657600" marR="0" rtl="0" algn="l">
              <a:lnSpc>
                <a:spcPct val="115000"/>
              </a:lnSpc>
              <a:spcBef>
                <a:spcPts val="0"/>
              </a:spcBef>
              <a:spcAft>
                <a:spcPts val="0"/>
              </a:spcAft>
              <a:buClr>
                <a:schemeClr val="lt1"/>
              </a:buClr>
              <a:buSzPts val="1400"/>
              <a:buFont typeface="Franklin Gothic"/>
              <a:buChar char="○"/>
              <a:defRPr b="0" i="0" sz="1400" u="none" cap="none" strike="noStrike">
                <a:solidFill>
                  <a:schemeClr val="lt1"/>
                </a:solidFill>
                <a:latin typeface="Franklin Gothic"/>
                <a:ea typeface="Franklin Gothic"/>
                <a:cs typeface="Franklin Gothic"/>
                <a:sym typeface="Franklin Gothic"/>
              </a:defRPr>
            </a:lvl8pPr>
            <a:lvl9pPr indent="-317500" lvl="8" marL="4114800" marR="0" rtl="0" algn="l">
              <a:lnSpc>
                <a:spcPct val="115000"/>
              </a:lnSpc>
              <a:spcBef>
                <a:spcPts val="0"/>
              </a:spcBef>
              <a:spcAft>
                <a:spcPts val="0"/>
              </a:spcAft>
              <a:buClr>
                <a:schemeClr val="lt1"/>
              </a:buClr>
              <a:buSzPts val="1400"/>
              <a:buFont typeface="Franklin Gothic"/>
              <a:buChar char="■"/>
              <a:defRPr b="0" i="0" sz="1400" u="none" cap="none" strike="noStrike">
                <a:solidFill>
                  <a:schemeClr val="lt1"/>
                </a:solidFill>
                <a:latin typeface="Franklin Gothic"/>
                <a:ea typeface="Franklin Gothic"/>
                <a:cs typeface="Franklin Gothic"/>
                <a:sym typeface="Franklin Gothic"/>
              </a:defRPr>
            </a:lvl9pPr>
          </a:lstStyle>
          <a:p/>
        </p:txBody>
      </p:sp>
      <p:sp>
        <p:nvSpPr>
          <p:cNvPr id="8" name="Google Shape;8;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jp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jp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jpg"/><Relationship Id="rId4" Type="http://schemas.openxmlformats.org/officeDocument/2006/relationships/image" Target="../media/image2.png"/><Relationship Id="rId5" Type="http://schemas.openxmlformats.org/officeDocument/2006/relationships/image" Target="../media/image14.png"/><Relationship Id="rId6"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jpg"/><Relationship Id="rId4" Type="http://schemas.openxmlformats.org/officeDocument/2006/relationships/image" Target="../media/image2.png"/><Relationship Id="rId5"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7.jpg"/><Relationship Id="rId4" Type="http://schemas.openxmlformats.org/officeDocument/2006/relationships/image" Target="../media/image2.png"/><Relationship Id="rId5" Type="http://schemas.openxmlformats.org/officeDocument/2006/relationships/image" Target="../media/image16.png"/><Relationship Id="rId6"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6.jp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7.jp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7.jp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7.jp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6.jp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6.jp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7.jpg"/><Relationship Id="rId4" Type="http://schemas.openxmlformats.org/officeDocument/2006/relationships/image" Target="../media/image2.png"/><Relationship Id="rId5"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7.jpg"/><Relationship Id="rId4" Type="http://schemas.openxmlformats.org/officeDocument/2006/relationships/image" Target="../media/image2.png"/><Relationship Id="rId5"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7.jpg"/><Relationship Id="rId4" Type="http://schemas.openxmlformats.org/officeDocument/2006/relationships/image" Target="../media/image2.png"/><Relationship Id="rId5" Type="http://schemas.openxmlformats.org/officeDocument/2006/relationships/image" Target="../media/image2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6.jp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7.jpg"/><Relationship Id="rId4" Type="http://schemas.openxmlformats.org/officeDocument/2006/relationships/image" Target="../media/image2.png"/><Relationship Id="rId5"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7.jpg"/><Relationship Id="rId4" Type="http://schemas.openxmlformats.org/officeDocument/2006/relationships/image" Target="../media/image2.png"/><Relationship Id="rId5" Type="http://schemas.openxmlformats.org/officeDocument/2006/relationships/image" Target="../media/image2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7.jpg"/><Relationship Id="rId4" Type="http://schemas.openxmlformats.org/officeDocument/2006/relationships/image" Target="../media/image2.png"/><Relationship Id="rId5"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6.jp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7.jp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6.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6.jpg"/><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7.jp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7.jp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7.jpg"/><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7.jpg"/><Relationship Id="rId4" Type="http://schemas.openxmlformats.org/officeDocument/2006/relationships/image" Target="../media/image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7.jpg"/><Relationship Id="rId4" Type="http://schemas.openxmlformats.org/officeDocument/2006/relationships/image" Target="../media/image2.png"/><Relationship Id="rId5" Type="http://schemas.openxmlformats.org/officeDocument/2006/relationships/image" Target="../media/image24.jpg"/><Relationship Id="rId6" Type="http://schemas.openxmlformats.org/officeDocument/2006/relationships/image" Target="../media/image18.png"/><Relationship Id="rId7" Type="http://schemas.openxmlformats.org/officeDocument/2006/relationships/image" Target="../media/image30.jpg"/><Relationship Id="rId8" Type="http://schemas.openxmlformats.org/officeDocument/2006/relationships/image" Target="../media/image2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7.jp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jp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jp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jp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2" name="Shape 52"/>
        <p:cNvGrpSpPr/>
        <p:nvPr/>
      </p:nvGrpSpPr>
      <p:grpSpPr>
        <a:xfrm>
          <a:off x="0" y="0"/>
          <a:ext cx="0" cy="0"/>
          <a:chOff x="0" y="0"/>
          <a:chExt cx="0" cy="0"/>
        </a:xfrm>
      </p:grpSpPr>
      <p:sp>
        <p:nvSpPr>
          <p:cNvPr id="53" name="Google Shape;53;p1"/>
          <p:cNvSpPr txBox="1"/>
          <p:nvPr>
            <p:ph type="title"/>
          </p:nvPr>
        </p:nvSpPr>
        <p:spPr>
          <a:xfrm>
            <a:off x="686375" y="1802235"/>
            <a:ext cx="5902204" cy="8331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4800"/>
              <a:buNone/>
            </a:pPr>
            <a:r>
              <a:rPr lang="en" sz="3200">
                <a:solidFill>
                  <a:srgbClr val="1A2835"/>
                </a:solidFill>
              </a:rPr>
              <a:t>The Effects of Teacher Cultural Trainings on Student Achievement</a:t>
            </a:r>
            <a:endParaRPr/>
          </a:p>
        </p:txBody>
      </p:sp>
      <p:sp>
        <p:nvSpPr>
          <p:cNvPr id="54" name="Google Shape;54;p1"/>
          <p:cNvSpPr txBox="1"/>
          <p:nvPr>
            <p:ph idx="1" type="subTitle"/>
          </p:nvPr>
        </p:nvSpPr>
        <p:spPr>
          <a:xfrm>
            <a:off x="686375" y="3406295"/>
            <a:ext cx="7773300" cy="37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100">
                <a:latin typeface="Times New Roman"/>
                <a:ea typeface="Times New Roman"/>
                <a:cs typeface="Times New Roman"/>
                <a:sym typeface="Times New Roman"/>
              </a:rPr>
              <a:t>Sirish Desai, Stephanie Landas, Noah Thro, Michelle Wu</a:t>
            </a:r>
            <a:endParaRPr/>
          </a:p>
        </p:txBody>
      </p:sp>
      <p:sp>
        <p:nvSpPr>
          <p:cNvPr id="55" name="Google Shape;55;p1"/>
          <p:cNvSpPr txBox="1"/>
          <p:nvPr>
            <p:ph idx="4294967295" type="subTitle"/>
          </p:nvPr>
        </p:nvSpPr>
        <p:spPr>
          <a:xfrm>
            <a:off x="686375" y="4341225"/>
            <a:ext cx="5995800" cy="371100"/>
          </a:xfrm>
          <a:prstGeom prst="rect">
            <a:avLst/>
          </a:prstGeom>
          <a:noFill/>
          <a:ln>
            <a:noFill/>
          </a:ln>
        </p:spPr>
        <p:txBody>
          <a:bodyPr anchorCtr="0" anchor="t" bIns="91425" lIns="91425" spcFirstLastPara="1" rIns="91425" wrap="square" tIns="91425">
            <a:noAutofit/>
          </a:bodyPr>
          <a:lstStyle/>
          <a:p>
            <a:pPr indent="0" lvl="0" marL="0" marR="0" rtl="0" algn="l">
              <a:lnSpc>
                <a:spcPct val="114999"/>
              </a:lnSpc>
              <a:spcBef>
                <a:spcPts val="0"/>
              </a:spcBef>
              <a:spcAft>
                <a:spcPts val="1200"/>
              </a:spcAft>
              <a:buClr>
                <a:schemeClr val="lt1"/>
              </a:buClr>
              <a:buSzPts val="1800"/>
              <a:buFont typeface="Franklin Gothic"/>
              <a:buNone/>
            </a:pPr>
            <a:r>
              <a:rPr lang="en" sz="1200">
                <a:solidFill>
                  <a:srgbClr val="1A2835"/>
                </a:solidFill>
              </a:rPr>
              <a:t>May 2, 2024</a:t>
            </a:r>
            <a:endParaRPr b="0" i="0" sz="1200" u="none" cap="none" strike="noStrike">
              <a:solidFill>
                <a:schemeClr val="lt1"/>
              </a:solidFill>
              <a:latin typeface="Franklin Gothic"/>
              <a:ea typeface="Franklin Gothic"/>
              <a:cs typeface="Franklin Gothic"/>
              <a:sym typeface="Franklin Gothic"/>
            </a:endParaRPr>
          </a:p>
        </p:txBody>
      </p:sp>
      <p:sp>
        <p:nvSpPr>
          <p:cNvPr id="56" name="Google Shape;56;p1"/>
          <p:cNvSpPr/>
          <p:nvPr/>
        </p:nvSpPr>
        <p:spPr>
          <a:xfrm flipH="1" rot="10800000">
            <a:off x="802250" y="3199165"/>
            <a:ext cx="374400" cy="14400"/>
          </a:xfrm>
          <a:prstGeom prst="rect">
            <a:avLst/>
          </a:prstGeom>
          <a:solidFill>
            <a:srgbClr val="E57200"/>
          </a:solidFill>
          <a:ln cap="flat" cmpd="sng" w="19050">
            <a:solidFill>
              <a:srgbClr val="E572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7" name="Google Shape;57;p1"/>
          <p:cNvPicPr preferRelativeResize="0"/>
          <p:nvPr/>
        </p:nvPicPr>
        <p:blipFill rotWithShape="1">
          <a:blip r:embed="rId4">
            <a:alphaModFix/>
          </a:blip>
          <a:srcRect b="0" l="0" r="0" t="0"/>
          <a:stretch/>
        </p:blipFill>
        <p:spPr>
          <a:xfrm>
            <a:off x="802200" y="455500"/>
            <a:ext cx="2191826" cy="166277"/>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0" name="Shape 120"/>
        <p:cNvGrpSpPr/>
        <p:nvPr/>
      </p:nvGrpSpPr>
      <p:grpSpPr>
        <a:xfrm>
          <a:off x="0" y="0"/>
          <a:ext cx="0" cy="0"/>
          <a:chOff x="0" y="0"/>
          <a:chExt cx="0" cy="0"/>
        </a:xfrm>
      </p:grpSpPr>
      <p:sp>
        <p:nvSpPr>
          <p:cNvPr id="121" name="Google Shape;121;g2d057aefd66_0_13"/>
          <p:cNvSpPr txBox="1"/>
          <p:nvPr>
            <p:ph idx="12" type="sldNum"/>
          </p:nvPr>
        </p:nvSpPr>
        <p:spPr>
          <a:xfrm>
            <a:off x="8574953" y="4565000"/>
            <a:ext cx="3333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200"/>
              <a:buNone/>
            </a:pPr>
            <a:fld id="{00000000-1234-1234-1234-123412341234}" type="slidenum">
              <a:rPr lang="en" sz="1200">
                <a:solidFill>
                  <a:srgbClr val="1A2835"/>
                </a:solidFill>
                <a:latin typeface="Franklin Gothic"/>
                <a:ea typeface="Franklin Gothic"/>
                <a:cs typeface="Franklin Gothic"/>
                <a:sym typeface="Franklin Gothic"/>
              </a:rPr>
              <a:t>‹#›</a:t>
            </a:fld>
            <a:endParaRPr sz="1200">
              <a:solidFill>
                <a:srgbClr val="1A2835"/>
              </a:solidFill>
              <a:latin typeface="Franklin Gothic"/>
              <a:ea typeface="Franklin Gothic"/>
              <a:cs typeface="Franklin Gothic"/>
              <a:sym typeface="Franklin Gothic"/>
            </a:endParaRPr>
          </a:p>
        </p:txBody>
      </p:sp>
      <p:pic>
        <p:nvPicPr>
          <p:cNvPr id="122" name="Google Shape;122;g2d057aefd66_0_13"/>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23" name="Google Shape;123;g2d057aefd66_0_13"/>
          <p:cNvSpPr txBox="1"/>
          <p:nvPr>
            <p:ph type="title"/>
          </p:nvPr>
        </p:nvSpPr>
        <p:spPr>
          <a:xfrm>
            <a:off x="686375" y="2079824"/>
            <a:ext cx="7888500" cy="1354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lang="en">
                <a:solidFill>
                  <a:srgbClr val="1A2835"/>
                </a:solidFill>
              </a:rPr>
              <a:t>Exploratory Results</a:t>
            </a:r>
            <a:endParaRPr/>
          </a:p>
        </p:txBody>
      </p:sp>
      <p:sp>
        <p:nvSpPr>
          <p:cNvPr id="124" name="Google Shape;124;g2d057aefd66_0_13"/>
          <p:cNvSpPr/>
          <p:nvPr/>
        </p:nvSpPr>
        <p:spPr>
          <a:xfrm flipH="1" rot="10800000">
            <a:off x="812685" y="3656930"/>
            <a:ext cx="374400" cy="14400"/>
          </a:xfrm>
          <a:prstGeom prst="rect">
            <a:avLst/>
          </a:prstGeom>
          <a:solidFill>
            <a:srgbClr val="E57200"/>
          </a:solidFill>
          <a:ln cap="flat" cmpd="sng" w="19050">
            <a:solidFill>
              <a:srgbClr val="E572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8" name="Shape 128"/>
        <p:cNvGrpSpPr/>
        <p:nvPr/>
      </p:nvGrpSpPr>
      <p:grpSpPr>
        <a:xfrm>
          <a:off x="0" y="0"/>
          <a:ext cx="0" cy="0"/>
          <a:chOff x="0" y="0"/>
          <a:chExt cx="0" cy="0"/>
        </a:xfrm>
      </p:grpSpPr>
      <p:pic>
        <p:nvPicPr>
          <p:cNvPr id="129" name="Google Shape;129;p4"/>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30" name="Google Shape;130;p4"/>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Background EDA</a:t>
            </a:r>
            <a:endParaRPr b="1" i="0" sz="4800" u="none" cap="none" strike="noStrike">
              <a:solidFill>
                <a:schemeClr val="dk1"/>
              </a:solidFill>
              <a:latin typeface="Franklin Gothic"/>
              <a:ea typeface="Franklin Gothic"/>
              <a:cs typeface="Franklin Gothic"/>
              <a:sym typeface="Franklin Gothic"/>
            </a:endParaRPr>
          </a:p>
        </p:txBody>
      </p:sp>
      <p:pic>
        <p:nvPicPr>
          <p:cNvPr id="131" name="Google Shape;131;p4"/>
          <p:cNvPicPr preferRelativeResize="0"/>
          <p:nvPr/>
        </p:nvPicPr>
        <p:blipFill>
          <a:blip r:embed="rId5">
            <a:alphaModFix/>
          </a:blip>
          <a:stretch>
            <a:fillRect/>
          </a:stretch>
        </p:blipFill>
        <p:spPr>
          <a:xfrm>
            <a:off x="4689975" y="1001400"/>
            <a:ext cx="4334301" cy="3087625"/>
          </a:xfrm>
          <a:prstGeom prst="rect">
            <a:avLst/>
          </a:prstGeom>
          <a:noFill/>
          <a:ln>
            <a:noFill/>
          </a:ln>
        </p:spPr>
      </p:pic>
      <p:pic>
        <p:nvPicPr>
          <p:cNvPr id="132" name="Google Shape;132;p4"/>
          <p:cNvPicPr preferRelativeResize="0"/>
          <p:nvPr/>
        </p:nvPicPr>
        <p:blipFill>
          <a:blip r:embed="rId6">
            <a:alphaModFix/>
          </a:blip>
          <a:stretch>
            <a:fillRect/>
          </a:stretch>
        </p:blipFill>
        <p:spPr>
          <a:xfrm>
            <a:off x="4572004" y="556051"/>
            <a:ext cx="4432645" cy="4269576"/>
          </a:xfrm>
          <a:prstGeom prst="rect">
            <a:avLst/>
          </a:prstGeom>
          <a:noFill/>
          <a:ln>
            <a:noFill/>
          </a:ln>
        </p:spPr>
      </p:pic>
      <p:graphicFrame>
        <p:nvGraphicFramePr>
          <p:cNvPr id="133" name="Google Shape;133;p4"/>
          <p:cNvGraphicFramePr/>
          <p:nvPr/>
        </p:nvGraphicFramePr>
        <p:xfrm>
          <a:off x="86200" y="1780038"/>
          <a:ext cx="3000000" cy="3000000"/>
        </p:xfrm>
        <a:graphic>
          <a:graphicData uri="http://schemas.openxmlformats.org/drawingml/2006/table">
            <a:tbl>
              <a:tblPr>
                <a:noFill/>
                <a:tableStyleId>{C24E52A7-4C1F-46D8-BB96-29C7901F0443}</a:tableStyleId>
              </a:tblPr>
              <a:tblGrid>
                <a:gridCol w="1224300"/>
                <a:gridCol w="840050"/>
                <a:gridCol w="1178300"/>
                <a:gridCol w="1049675"/>
              </a:tblGrid>
              <a:tr h="621275">
                <a:tc>
                  <a:txBody>
                    <a:bodyPr/>
                    <a:lstStyle/>
                    <a:p>
                      <a:pPr indent="0" lvl="0" marL="0" rtl="0" algn="ctr">
                        <a:spcBef>
                          <a:spcPts val="0"/>
                        </a:spcBef>
                        <a:spcAft>
                          <a:spcPts val="0"/>
                        </a:spcAft>
                        <a:buNone/>
                      </a:pPr>
                      <a:r>
                        <a:rPr b="1" lang="en"/>
                        <a:t>Teacher </a:t>
                      </a:r>
                      <a:endParaRPr b="1"/>
                    </a:p>
                    <a:p>
                      <a:pPr indent="0" lvl="0" marL="0" rtl="0" algn="ctr">
                        <a:spcBef>
                          <a:spcPts val="0"/>
                        </a:spcBef>
                        <a:spcAft>
                          <a:spcPts val="0"/>
                        </a:spcAft>
                        <a:buNone/>
                      </a:pPr>
                      <a:r>
                        <a:rPr b="1" lang="en"/>
                        <a:t>Certification</a:t>
                      </a:r>
                      <a:endParaRPr b="1"/>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t>Growth</a:t>
                      </a:r>
                      <a:endParaRPr b="1"/>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t>Teacher </a:t>
                      </a:r>
                      <a:endParaRPr b="1"/>
                    </a:p>
                    <a:p>
                      <a:pPr indent="0" lvl="0" marL="0" rtl="0" algn="ctr">
                        <a:spcBef>
                          <a:spcPts val="0"/>
                        </a:spcBef>
                        <a:spcAft>
                          <a:spcPts val="0"/>
                        </a:spcAft>
                        <a:buNone/>
                      </a:pPr>
                      <a:r>
                        <a:rPr b="1" lang="en"/>
                        <a:t>Experience</a:t>
                      </a:r>
                      <a:endParaRPr b="1"/>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b="1" lang="en"/>
                        <a:t>Students</a:t>
                      </a:r>
                      <a:endParaRPr b="1"/>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None</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6.65</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11.69</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6622</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Micro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3.81</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12.27</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1564</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81000">
                <a:tc>
                  <a:txBody>
                    <a:bodyPr/>
                    <a:lstStyle/>
                    <a:p>
                      <a:pPr indent="0" lvl="0" marL="0" rtl="0" algn="ctr">
                        <a:spcBef>
                          <a:spcPts val="0"/>
                        </a:spcBef>
                        <a:spcAft>
                          <a:spcPts val="0"/>
                        </a:spcAft>
                        <a:buNone/>
                      </a:pPr>
                      <a:r>
                        <a:rPr lang="en"/>
                        <a:t>Full</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12.82</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14.31</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t>1334</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7" name="Shape 137"/>
        <p:cNvGrpSpPr/>
        <p:nvPr/>
      </p:nvGrpSpPr>
      <p:grpSpPr>
        <a:xfrm>
          <a:off x="0" y="0"/>
          <a:ext cx="0" cy="0"/>
          <a:chOff x="0" y="0"/>
          <a:chExt cx="0" cy="0"/>
        </a:xfrm>
      </p:grpSpPr>
      <p:pic>
        <p:nvPicPr>
          <p:cNvPr id="138" name="Google Shape;138;g2cf60c0d80d_0_1"/>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39" name="Google Shape;139;g2cf60c0d80d_0_1"/>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Background EDA</a:t>
            </a:r>
            <a:endParaRPr b="1" i="0" sz="4800" u="none" cap="none" strike="noStrike">
              <a:solidFill>
                <a:schemeClr val="dk1"/>
              </a:solidFill>
              <a:latin typeface="Franklin Gothic"/>
              <a:ea typeface="Franklin Gothic"/>
              <a:cs typeface="Franklin Gothic"/>
              <a:sym typeface="Franklin Gothic"/>
            </a:endParaRPr>
          </a:p>
        </p:txBody>
      </p:sp>
      <p:pic>
        <p:nvPicPr>
          <p:cNvPr id="140" name="Google Shape;140;g2cf60c0d80d_0_1"/>
          <p:cNvPicPr preferRelativeResize="0"/>
          <p:nvPr/>
        </p:nvPicPr>
        <p:blipFill>
          <a:blip r:embed="rId5">
            <a:alphaModFix/>
          </a:blip>
          <a:stretch>
            <a:fillRect/>
          </a:stretch>
        </p:blipFill>
        <p:spPr>
          <a:xfrm>
            <a:off x="2011688" y="1001400"/>
            <a:ext cx="5122674" cy="36492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4" name="Shape 144"/>
        <p:cNvGrpSpPr/>
        <p:nvPr/>
      </p:nvGrpSpPr>
      <p:grpSpPr>
        <a:xfrm>
          <a:off x="0" y="0"/>
          <a:ext cx="0" cy="0"/>
          <a:chOff x="0" y="0"/>
          <a:chExt cx="0" cy="0"/>
        </a:xfrm>
      </p:grpSpPr>
      <p:pic>
        <p:nvPicPr>
          <p:cNvPr id="145" name="Google Shape;145;g2cf60c0d80d_0_9"/>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46" name="Google Shape;146;g2cf60c0d80d_0_9"/>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Background EDA</a:t>
            </a:r>
            <a:endParaRPr b="1" i="0" sz="4800" u="none" cap="none" strike="noStrike">
              <a:solidFill>
                <a:schemeClr val="dk1"/>
              </a:solidFill>
              <a:latin typeface="Franklin Gothic"/>
              <a:ea typeface="Franklin Gothic"/>
              <a:cs typeface="Franklin Gothic"/>
              <a:sym typeface="Franklin Gothic"/>
            </a:endParaRPr>
          </a:p>
        </p:txBody>
      </p:sp>
      <p:pic>
        <p:nvPicPr>
          <p:cNvPr id="147" name="Google Shape;147;g2cf60c0d80d_0_9"/>
          <p:cNvPicPr preferRelativeResize="0"/>
          <p:nvPr/>
        </p:nvPicPr>
        <p:blipFill>
          <a:blip r:embed="rId5">
            <a:alphaModFix/>
          </a:blip>
          <a:stretch>
            <a:fillRect/>
          </a:stretch>
        </p:blipFill>
        <p:spPr>
          <a:xfrm>
            <a:off x="686375" y="1001400"/>
            <a:ext cx="3767150" cy="3628549"/>
          </a:xfrm>
          <a:prstGeom prst="rect">
            <a:avLst/>
          </a:prstGeom>
          <a:noFill/>
          <a:ln>
            <a:noFill/>
          </a:ln>
        </p:spPr>
      </p:pic>
      <p:pic>
        <p:nvPicPr>
          <p:cNvPr id="148" name="Google Shape;148;g2cf60c0d80d_0_9"/>
          <p:cNvPicPr preferRelativeResize="0"/>
          <p:nvPr/>
        </p:nvPicPr>
        <p:blipFill>
          <a:blip r:embed="rId6">
            <a:alphaModFix/>
          </a:blip>
          <a:stretch>
            <a:fillRect/>
          </a:stretch>
        </p:blipFill>
        <p:spPr>
          <a:xfrm>
            <a:off x="4998400" y="1001400"/>
            <a:ext cx="3767150" cy="362854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 name="Shape 152"/>
        <p:cNvGrpSpPr/>
        <p:nvPr/>
      </p:nvGrpSpPr>
      <p:grpSpPr>
        <a:xfrm>
          <a:off x="0" y="0"/>
          <a:ext cx="0" cy="0"/>
          <a:chOff x="0" y="0"/>
          <a:chExt cx="0" cy="0"/>
        </a:xfrm>
      </p:grpSpPr>
      <p:sp>
        <p:nvSpPr>
          <p:cNvPr id="153" name="Google Shape;153;g2cfd792010f_0_36"/>
          <p:cNvSpPr txBox="1"/>
          <p:nvPr>
            <p:ph idx="12" type="sldNum"/>
          </p:nvPr>
        </p:nvSpPr>
        <p:spPr>
          <a:xfrm>
            <a:off x="8574953" y="4565000"/>
            <a:ext cx="3333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200"/>
              <a:buNone/>
            </a:pPr>
            <a:fld id="{00000000-1234-1234-1234-123412341234}" type="slidenum">
              <a:rPr lang="en" sz="1200">
                <a:solidFill>
                  <a:srgbClr val="1A2835"/>
                </a:solidFill>
                <a:latin typeface="Franklin Gothic"/>
                <a:ea typeface="Franklin Gothic"/>
                <a:cs typeface="Franklin Gothic"/>
                <a:sym typeface="Franklin Gothic"/>
              </a:rPr>
              <a:t>‹#›</a:t>
            </a:fld>
            <a:endParaRPr sz="1200">
              <a:solidFill>
                <a:srgbClr val="1A2835"/>
              </a:solidFill>
              <a:latin typeface="Franklin Gothic"/>
              <a:ea typeface="Franklin Gothic"/>
              <a:cs typeface="Franklin Gothic"/>
              <a:sym typeface="Franklin Gothic"/>
            </a:endParaRPr>
          </a:p>
        </p:txBody>
      </p:sp>
      <p:pic>
        <p:nvPicPr>
          <p:cNvPr id="154" name="Google Shape;154;g2cfd792010f_0_36"/>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55" name="Google Shape;155;g2cfd792010f_0_36"/>
          <p:cNvSpPr txBox="1"/>
          <p:nvPr>
            <p:ph type="title"/>
          </p:nvPr>
        </p:nvSpPr>
        <p:spPr>
          <a:xfrm>
            <a:off x="686375" y="2079824"/>
            <a:ext cx="7888500" cy="1354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lang="en">
                <a:solidFill>
                  <a:srgbClr val="1A2835"/>
                </a:solidFill>
              </a:rPr>
              <a:t>Methodology</a:t>
            </a:r>
            <a:endParaRPr/>
          </a:p>
        </p:txBody>
      </p:sp>
      <p:sp>
        <p:nvSpPr>
          <p:cNvPr id="156" name="Google Shape;156;g2cfd792010f_0_36"/>
          <p:cNvSpPr/>
          <p:nvPr/>
        </p:nvSpPr>
        <p:spPr>
          <a:xfrm flipH="1" rot="10800000">
            <a:off x="812685" y="3656930"/>
            <a:ext cx="374400" cy="14400"/>
          </a:xfrm>
          <a:prstGeom prst="rect">
            <a:avLst/>
          </a:prstGeom>
          <a:solidFill>
            <a:srgbClr val="E57200"/>
          </a:solidFill>
          <a:ln cap="flat" cmpd="sng" w="19050">
            <a:solidFill>
              <a:srgbClr val="E572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0" name="Shape 160"/>
        <p:cNvGrpSpPr/>
        <p:nvPr/>
      </p:nvGrpSpPr>
      <p:grpSpPr>
        <a:xfrm>
          <a:off x="0" y="0"/>
          <a:ext cx="0" cy="0"/>
          <a:chOff x="0" y="0"/>
          <a:chExt cx="0" cy="0"/>
        </a:xfrm>
      </p:grpSpPr>
      <p:pic>
        <p:nvPicPr>
          <p:cNvPr id="161" name="Google Shape;161;g2cf60c0d80d_1_0"/>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62" name="Google Shape;162;g2cf60c0d80d_1_0"/>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Kruskal-Wallis Test</a:t>
            </a:r>
            <a:endParaRPr b="1" i="0" sz="4800" u="none" cap="none" strike="noStrike">
              <a:solidFill>
                <a:schemeClr val="dk1"/>
              </a:solidFill>
              <a:latin typeface="Franklin Gothic"/>
              <a:ea typeface="Franklin Gothic"/>
              <a:cs typeface="Franklin Gothic"/>
              <a:sym typeface="Franklin Gothic"/>
            </a:endParaRPr>
          </a:p>
        </p:txBody>
      </p:sp>
      <p:sp>
        <p:nvSpPr>
          <p:cNvPr id="163" name="Google Shape;163;g2cf60c0d80d_1_0"/>
          <p:cNvSpPr txBox="1"/>
          <p:nvPr/>
        </p:nvSpPr>
        <p:spPr>
          <a:xfrm>
            <a:off x="685350" y="1218450"/>
            <a:ext cx="7773300" cy="2410800"/>
          </a:xfrm>
          <a:prstGeom prst="rect">
            <a:avLst/>
          </a:prstGeom>
          <a:noFill/>
          <a:ln>
            <a:noFill/>
          </a:ln>
        </p:spPr>
        <p:txBody>
          <a:bodyPr anchorCtr="0" anchor="ctr" bIns="91425" lIns="91425" spcFirstLastPara="1" rIns="91425" wrap="square" tIns="91425">
            <a:noAutofit/>
          </a:bodyPr>
          <a:lstStyle/>
          <a:p>
            <a:pPr indent="-355600" lvl="0" marL="4572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Non-parametric method for testing whether samples originate from the same distribution.</a:t>
            </a:r>
            <a:endParaRPr sz="2000">
              <a:solidFill>
                <a:srgbClr val="1A2835"/>
              </a:solidFill>
              <a:latin typeface="Franklin Gothic"/>
              <a:ea typeface="Franklin Gothic"/>
              <a:cs typeface="Franklin Gothic"/>
              <a:sym typeface="Franklin Gothic"/>
            </a:endParaRPr>
          </a:p>
          <a:p>
            <a:pPr indent="-356870" lvl="0" marL="457200" marR="0" rtl="0" algn="l">
              <a:lnSpc>
                <a:spcPct val="115000"/>
              </a:lnSpc>
              <a:spcBef>
                <a:spcPts val="0"/>
              </a:spcBef>
              <a:spcAft>
                <a:spcPts val="0"/>
              </a:spcAft>
              <a:buClr>
                <a:srgbClr val="E57200"/>
              </a:buClr>
              <a:buSzPts val="2020"/>
              <a:buFont typeface="Franklin Gothic"/>
              <a:buChar char="●"/>
            </a:pPr>
            <a:r>
              <a:rPr lang="en" sz="2000">
                <a:solidFill>
                  <a:srgbClr val="1A2835"/>
                </a:solidFill>
                <a:latin typeface="Franklin Gothic"/>
                <a:ea typeface="Franklin Gothic"/>
                <a:cs typeface="Franklin Gothic"/>
                <a:sym typeface="Franklin Gothic"/>
              </a:rPr>
              <a:t>Used to determine whether any of the teach classifications have a significant effect on the outcome.</a:t>
            </a:r>
            <a:endParaRPr sz="2000">
              <a:solidFill>
                <a:srgbClr val="1A2835"/>
              </a:solidFill>
              <a:latin typeface="Franklin Gothic"/>
              <a:ea typeface="Franklin Gothic"/>
              <a:cs typeface="Franklin Gothic"/>
              <a:sym typeface="Franklin Gothic"/>
            </a:endParaRPr>
          </a:p>
          <a:p>
            <a:pPr indent="-355600" lvl="1" marL="9144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When significant, Dunn’s test used to determine which certification is significantly different from another.</a:t>
            </a:r>
            <a:endParaRPr sz="2000">
              <a:solidFill>
                <a:srgbClr val="1A2835"/>
              </a:solidFill>
              <a:latin typeface="Franklin Gothic"/>
              <a:ea typeface="Franklin Gothic"/>
              <a:cs typeface="Franklin Gothic"/>
              <a:sym typeface="Franklin Gothic"/>
            </a:endParaRPr>
          </a:p>
          <a:p>
            <a:pPr indent="-228600" lvl="0" marL="457200" marR="0" rtl="0" algn="l">
              <a:lnSpc>
                <a:spcPct val="115000"/>
              </a:lnSpc>
              <a:spcBef>
                <a:spcPts val="0"/>
              </a:spcBef>
              <a:spcAft>
                <a:spcPts val="0"/>
              </a:spcAft>
              <a:buClr>
                <a:srgbClr val="E57200"/>
              </a:buClr>
              <a:buSzPts val="2020"/>
              <a:buFont typeface="Franklin Gothic"/>
              <a:buNone/>
            </a:pPr>
            <a:r>
              <a:t/>
            </a:r>
            <a:endParaRPr b="0" i="0" sz="2020" u="none" cap="none" strike="noStrike">
              <a:solidFill>
                <a:srgbClr val="1A2835"/>
              </a:solidFill>
              <a:latin typeface="Franklin Gothic"/>
              <a:ea typeface="Franklin Gothic"/>
              <a:cs typeface="Franklin Gothic"/>
              <a:sym typeface="Franklin Gothic"/>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7" name="Shape 167"/>
        <p:cNvGrpSpPr/>
        <p:nvPr/>
      </p:nvGrpSpPr>
      <p:grpSpPr>
        <a:xfrm>
          <a:off x="0" y="0"/>
          <a:ext cx="0" cy="0"/>
          <a:chOff x="0" y="0"/>
          <a:chExt cx="0" cy="0"/>
        </a:xfrm>
      </p:grpSpPr>
      <p:pic>
        <p:nvPicPr>
          <p:cNvPr id="168" name="Google Shape;168;g2d057aefd66_0_103"/>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69" name="Google Shape;169;g2d057aefd66_0_103"/>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Regression Models</a:t>
            </a:r>
            <a:endParaRPr b="1" i="0" sz="4800" u="none" cap="none" strike="noStrike">
              <a:solidFill>
                <a:schemeClr val="dk1"/>
              </a:solidFill>
              <a:latin typeface="Franklin Gothic"/>
              <a:ea typeface="Franklin Gothic"/>
              <a:cs typeface="Franklin Gothic"/>
              <a:sym typeface="Franklin Gothic"/>
            </a:endParaRPr>
          </a:p>
        </p:txBody>
      </p:sp>
      <p:sp>
        <p:nvSpPr>
          <p:cNvPr id="170" name="Google Shape;170;g2d057aefd66_0_103"/>
          <p:cNvSpPr txBox="1"/>
          <p:nvPr/>
        </p:nvSpPr>
        <p:spPr>
          <a:xfrm>
            <a:off x="685350" y="1218450"/>
            <a:ext cx="7773300" cy="2410800"/>
          </a:xfrm>
          <a:prstGeom prst="rect">
            <a:avLst/>
          </a:prstGeom>
          <a:noFill/>
          <a:ln>
            <a:noFill/>
          </a:ln>
        </p:spPr>
        <p:txBody>
          <a:bodyPr anchorCtr="0" anchor="ctr" bIns="91425" lIns="91425" spcFirstLastPara="1" rIns="91425" wrap="square" tIns="91425">
            <a:noAutofit/>
          </a:bodyPr>
          <a:lstStyle/>
          <a:p>
            <a:pPr indent="-355600" lvl="0" marL="4572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Univariate linear regression to analyze teacher certification.</a:t>
            </a:r>
            <a:endParaRPr sz="2000">
              <a:solidFill>
                <a:srgbClr val="1A2835"/>
              </a:solidFill>
              <a:latin typeface="Franklin Gothic"/>
              <a:ea typeface="Franklin Gothic"/>
              <a:cs typeface="Franklin Gothic"/>
              <a:sym typeface="Franklin Gothic"/>
            </a:endParaRPr>
          </a:p>
          <a:p>
            <a:pPr indent="-355600" lvl="0" marL="4572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Stepwise regression to determine which predictors were strongest.</a:t>
            </a:r>
            <a:endParaRPr b="0" i="0" sz="2020" u="none" cap="none" strike="noStrike">
              <a:solidFill>
                <a:srgbClr val="1A2835"/>
              </a:solidFill>
              <a:latin typeface="Franklin Gothic"/>
              <a:ea typeface="Franklin Gothic"/>
              <a:cs typeface="Franklin Gothic"/>
              <a:sym typeface="Franklin Gothic"/>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4" name="Shape 174"/>
        <p:cNvGrpSpPr/>
        <p:nvPr/>
      </p:nvGrpSpPr>
      <p:grpSpPr>
        <a:xfrm>
          <a:off x="0" y="0"/>
          <a:ext cx="0" cy="0"/>
          <a:chOff x="0" y="0"/>
          <a:chExt cx="0" cy="0"/>
        </a:xfrm>
      </p:grpSpPr>
      <p:pic>
        <p:nvPicPr>
          <p:cNvPr id="175" name="Google Shape;175;g2cf60c0d80d_1_6"/>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76" name="Google Shape;176;g2cf60c0d80d_1_6"/>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Regression Models (cont.)</a:t>
            </a:r>
            <a:endParaRPr b="1" i="0" sz="4800" u="none" cap="none" strike="noStrike">
              <a:solidFill>
                <a:schemeClr val="dk1"/>
              </a:solidFill>
              <a:latin typeface="Franklin Gothic"/>
              <a:ea typeface="Franklin Gothic"/>
              <a:cs typeface="Franklin Gothic"/>
              <a:sym typeface="Franklin Gothic"/>
            </a:endParaRPr>
          </a:p>
        </p:txBody>
      </p:sp>
      <p:sp>
        <p:nvSpPr>
          <p:cNvPr id="177" name="Google Shape;177;g2cf60c0d80d_1_6"/>
          <p:cNvSpPr txBox="1"/>
          <p:nvPr/>
        </p:nvSpPr>
        <p:spPr>
          <a:xfrm>
            <a:off x="685350" y="1065850"/>
            <a:ext cx="7773300" cy="3172200"/>
          </a:xfrm>
          <a:prstGeom prst="rect">
            <a:avLst/>
          </a:prstGeom>
          <a:noFill/>
          <a:ln>
            <a:noFill/>
          </a:ln>
        </p:spPr>
        <p:txBody>
          <a:bodyPr anchorCtr="0" anchor="t" bIns="91425" lIns="91425" spcFirstLastPara="1" rIns="91425" wrap="square" tIns="91425">
            <a:noAutofit/>
          </a:bodyPr>
          <a:lstStyle/>
          <a:p>
            <a:pPr indent="-356870" lvl="0" marL="457200" marR="0" rtl="0" algn="l">
              <a:lnSpc>
                <a:spcPct val="115000"/>
              </a:lnSpc>
              <a:spcBef>
                <a:spcPts val="0"/>
              </a:spcBef>
              <a:spcAft>
                <a:spcPts val="0"/>
              </a:spcAft>
              <a:buClr>
                <a:srgbClr val="E57200"/>
              </a:buClr>
              <a:buSzPts val="2020"/>
              <a:buFont typeface="Franklin Gothic"/>
              <a:buChar char="●"/>
            </a:pPr>
            <a:r>
              <a:rPr lang="en" sz="2000">
                <a:solidFill>
                  <a:srgbClr val="1A2835"/>
                </a:solidFill>
                <a:latin typeface="Franklin Gothic"/>
                <a:ea typeface="Franklin Gothic"/>
                <a:cs typeface="Franklin Gothic"/>
                <a:sym typeface="Franklin Gothic"/>
              </a:rPr>
              <a:t>PyCaret package: automates </a:t>
            </a:r>
            <a:r>
              <a:rPr lang="en" sz="2000">
                <a:solidFill>
                  <a:srgbClr val="1A2835"/>
                </a:solidFill>
                <a:latin typeface="Franklin Gothic"/>
                <a:ea typeface="Franklin Gothic"/>
                <a:cs typeface="Franklin Gothic"/>
                <a:sym typeface="Franklin Gothic"/>
              </a:rPr>
              <a:t>machine</a:t>
            </a:r>
            <a:r>
              <a:rPr lang="en" sz="2000">
                <a:solidFill>
                  <a:srgbClr val="1A2835"/>
                </a:solidFill>
                <a:latin typeface="Franklin Gothic"/>
                <a:ea typeface="Franklin Gothic"/>
                <a:cs typeface="Franklin Gothic"/>
                <a:sym typeface="Franklin Gothic"/>
              </a:rPr>
              <a:t> learning workflows; end-to-end machine learning and model management tool that exponentially speeds up experiment cycle </a:t>
            </a:r>
            <a:endParaRPr sz="2000">
              <a:solidFill>
                <a:srgbClr val="1A2835"/>
              </a:solidFill>
              <a:latin typeface="Franklin Gothic"/>
              <a:ea typeface="Franklin Gothic"/>
              <a:cs typeface="Franklin Gothic"/>
              <a:sym typeface="Franklin Gothic"/>
            </a:endParaRPr>
          </a:p>
          <a:p>
            <a:pPr indent="-355600" lvl="0" marL="4572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Gradient boosting regressor: nonlinear regression model to find relationships between target and feature</a:t>
            </a:r>
            <a:endParaRPr sz="2000">
              <a:solidFill>
                <a:srgbClr val="1A2835"/>
              </a:solidFill>
              <a:latin typeface="Franklin Gothic"/>
              <a:ea typeface="Franklin Gothic"/>
              <a:cs typeface="Franklin Gothic"/>
              <a:sym typeface="Franklin Gothic"/>
            </a:endParaRPr>
          </a:p>
          <a:p>
            <a:pPr indent="0" lvl="0" marL="0" marR="0" rtl="0" algn="l">
              <a:lnSpc>
                <a:spcPct val="115000"/>
              </a:lnSpc>
              <a:spcBef>
                <a:spcPts val="0"/>
              </a:spcBef>
              <a:spcAft>
                <a:spcPts val="0"/>
              </a:spcAft>
              <a:buNone/>
            </a:pPr>
            <a:r>
              <a:t/>
            </a:r>
            <a:endParaRPr sz="1100">
              <a:solidFill>
                <a:srgbClr val="1A2835"/>
              </a:solidFill>
              <a:latin typeface="Franklin Gothic"/>
              <a:ea typeface="Franklin Gothic"/>
              <a:cs typeface="Franklin Gothic"/>
              <a:sym typeface="Franklin Gothic"/>
            </a:endParaRPr>
          </a:p>
          <a:p>
            <a:pPr indent="0" lvl="0" marL="0" marR="0" rtl="0" algn="l">
              <a:lnSpc>
                <a:spcPct val="115000"/>
              </a:lnSpc>
              <a:spcBef>
                <a:spcPts val="0"/>
              </a:spcBef>
              <a:spcAft>
                <a:spcPts val="0"/>
              </a:spcAft>
              <a:buNone/>
            </a:pPr>
            <a:r>
              <a:rPr lang="en" sz="2000">
                <a:solidFill>
                  <a:srgbClr val="1A2835"/>
                </a:solidFill>
                <a:latin typeface="Franklin Gothic"/>
                <a:ea typeface="Franklin Gothic"/>
                <a:cs typeface="Franklin Gothic"/>
                <a:sym typeface="Franklin Gothic"/>
              </a:rPr>
              <a:t>Predictor variable groups:</a:t>
            </a:r>
            <a:endParaRPr sz="2000">
              <a:solidFill>
                <a:srgbClr val="1A2835"/>
              </a:solidFill>
              <a:latin typeface="Franklin Gothic"/>
              <a:ea typeface="Franklin Gothic"/>
              <a:cs typeface="Franklin Gothic"/>
              <a:sym typeface="Franklin Gothic"/>
            </a:endParaRPr>
          </a:p>
          <a:p>
            <a:pPr indent="-355600" lvl="0" marL="914400" marR="0" rtl="0" algn="l">
              <a:lnSpc>
                <a:spcPct val="115000"/>
              </a:lnSpc>
              <a:spcBef>
                <a:spcPts val="0"/>
              </a:spcBef>
              <a:spcAft>
                <a:spcPts val="0"/>
              </a:spcAft>
              <a:buClr>
                <a:srgbClr val="1A2835"/>
              </a:buClr>
              <a:buSzPts val="2000"/>
              <a:buFont typeface="Franklin Gothic"/>
              <a:buAutoNum type="arabicPeriod"/>
            </a:pPr>
            <a:r>
              <a:rPr lang="en" sz="2000">
                <a:solidFill>
                  <a:srgbClr val="1A2835"/>
                </a:solidFill>
                <a:latin typeface="Franklin Gothic"/>
                <a:ea typeface="Franklin Gothic"/>
                <a:cs typeface="Franklin Gothic"/>
                <a:sym typeface="Franklin Gothic"/>
              </a:rPr>
              <a:t>All predictors</a:t>
            </a:r>
            <a:endParaRPr sz="2000">
              <a:solidFill>
                <a:srgbClr val="1A2835"/>
              </a:solidFill>
              <a:latin typeface="Franklin Gothic"/>
              <a:ea typeface="Franklin Gothic"/>
              <a:cs typeface="Franklin Gothic"/>
              <a:sym typeface="Franklin Gothic"/>
            </a:endParaRPr>
          </a:p>
          <a:p>
            <a:pPr indent="-355600" lvl="0" marL="914400" marR="0" rtl="0" algn="l">
              <a:lnSpc>
                <a:spcPct val="115000"/>
              </a:lnSpc>
              <a:spcBef>
                <a:spcPts val="0"/>
              </a:spcBef>
              <a:spcAft>
                <a:spcPts val="0"/>
              </a:spcAft>
              <a:buClr>
                <a:srgbClr val="1A2835"/>
              </a:buClr>
              <a:buSzPts val="2000"/>
              <a:buFont typeface="Franklin Gothic"/>
              <a:buAutoNum type="arabicPeriod"/>
            </a:pPr>
            <a:r>
              <a:rPr lang="en" sz="2000">
                <a:solidFill>
                  <a:srgbClr val="1A2835"/>
                </a:solidFill>
                <a:latin typeface="Franklin Gothic"/>
                <a:ea typeface="Franklin Gothic"/>
                <a:cs typeface="Franklin Gothic"/>
                <a:sym typeface="Franklin Gothic"/>
              </a:rPr>
              <a:t>Student demographics alone</a:t>
            </a:r>
            <a:endParaRPr sz="2000">
              <a:solidFill>
                <a:srgbClr val="1A2835"/>
              </a:solidFill>
              <a:latin typeface="Franklin Gothic"/>
              <a:ea typeface="Franklin Gothic"/>
              <a:cs typeface="Franklin Gothic"/>
              <a:sym typeface="Franklin Gothic"/>
            </a:endParaRPr>
          </a:p>
          <a:p>
            <a:pPr indent="-355600" lvl="0" marL="914400" marR="0" rtl="0" algn="l">
              <a:lnSpc>
                <a:spcPct val="115000"/>
              </a:lnSpc>
              <a:spcBef>
                <a:spcPts val="0"/>
              </a:spcBef>
              <a:spcAft>
                <a:spcPts val="0"/>
              </a:spcAft>
              <a:buClr>
                <a:srgbClr val="1A2835"/>
              </a:buClr>
              <a:buSzPts val="2000"/>
              <a:buFont typeface="Franklin Gothic"/>
              <a:buAutoNum type="arabicPeriod"/>
            </a:pPr>
            <a:r>
              <a:rPr lang="en" sz="2000">
                <a:solidFill>
                  <a:srgbClr val="1A2835"/>
                </a:solidFill>
                <a:latin typeface="Franklin Gothic"/>
                <a:ea typeface="Franklin Gothic"/>
                <a:cs typeface="Franklin Gothic"/>
                <a:sym typeface="Franklin Gothic"/>
              </a:rPr>
              <a:t>Teacher and principal certification results.</a:t>
            </a:r>
            <a:endParaRPr sz="2000">
              <a:solidFill>
                <a:srgbClr val="1A2835"/>
              </a:solidFill>
              <a:latin typeface="Franklin Gothic"/>
              <a:ea typeface="Franklin Gothic"/>
              <a:cs typeface="Franklin Gothic"/>
              <a:sym typeface="Franklin Gothic"/>
            </a:endParaRPr>
          </a:p>
          <a:p>
            <a:pPr indent="-228600" lvl="0" marL="457200" marR="0" rtl="0" algn="l">
              <a:lnSpc>
                <a:spcPct val="115000"/>
              </a:lnSpc>
              <a:spcBef>
                <a:spcPts val="0"/>
              </a:spcBef>
              <a:spcAft>
                <a:spcPts val="0"/>
              </a:spcAft>
              <a:buClr>
                <a:srgbClr val="E57200"/>
              </a:buClr>
              <a:buSzPts val="2020"/>
              <a:buFont typeface="Franklin Gothic"/>
              <a:buNone/>
            </a:pPr>
            <a:r>
              <a:t/>
            </a:r>
            <a:endParaRPr b="0" i="0" sz="2020" u="none" cap="none" strike="noStrike">
              <a:solidFill>
                <a:srgbClr val="1A2835"/>
              </a:solidFill>
              <a:latin typeface="Franklin Gothic"/>
              <a:ea typeface="Franklin Gothic"/>
              <a:cs typeface="Franklin Gothic"/>
              <a:sym typeface="Franklin Gothic"/>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1" name="Shape 181"/>
        <p:cNvGrpSpPr/>
        <p:nvPr/>
      </p:nvGrpSpPr>
      <p:grpSpPr>
        <a:xfrm>
          <a:off x="0" y="0"/>
          <a:ext cx="0" cy="0"/>
          <a:chOff x="0" y="0"/>
          <a:chExt cx="0" cy="0"/>
        </a:xfrm>
      </p:grpSpPr>
      <p:sp>
        <p:nvSpPr>
          <p:cNvPr id="182" name="Google Shape;182;g2d0666b47b9_1_12"/>
          <p:cNvSpPr txBox="1"/>
          <p:nvPr>
            <p:ph idx="12" type="sldNum"/>
          </p:nvPr>
        </p:nvSpPr>
        <p:spPr>
          <a:xfrm>
            <a:off x="8574953" y="4565000"/>
            <a:ext cx="3333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200"/>
              <a:buNone/>
            </a:pPr>
            <a:fld id="{00000000-1234-1234-1234-123412341234}" type="slidenum">
              <a:rPr lang="en" sz="1200">
                <a:solidFill>
                  <a:srgbClr val="1A2835"/>
                </a:solidFill>
                <a:latin typeface="Franklin Gothic"/>
                <a:ea typeface="Franklin Gothic"/>
                <a:cs typeface="Franklin Gothic"/>
                <a:sym typeface="Franklin Gothic"/>
              </a:rPr>
              <a:t>‹#›</a:t>
            </a:fld>
            <a:endParaRPr sz="1200">
              <a:solidFill>
                <a:srgbClr val="1A2835"/>
              </a:solidFill>
              <a:latin typeface="Franklin Gothic"/>
              <a:ea typeface="Franklin Gothic"/>
              <a:cs typeface="Franklin Gothic"/>
              <a:sym typeface="Franklin Gothic"/>
            </a:endParaRPr>
          </a:p>
        </p:txBody>
      </p:sp>
      <p:pic>
        <p:nvPicPr>
          <p:cNvPr id="183" name="Google Shape;183;g2d0666b47b9_1_12"/>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84" name="Google Shape;184;g2d0666b47b9_1_12"/>
          <p:cNvSpPr txBox="1"/>
          <p:nvPr>
            <p:ph type="title"/>
          </p:nvPr>
        </p:nvSpPr>
        <p:spPr>
          <a:xfrm>
            <a:off x="686375" y="2079824"/>
            <a:ext cx="7888500" cy="1354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lang="en">
                <a:solidFill>
                  <a:srgbClr val="1A2835"/>
                </a:solidFill>
              </a:rPr>
              <a:t>Results</a:t>
            </a:r>
            <a:endParaRPr/>
          </a:p>
        </p:txBody>
      </p:sp>
      <p:sp>
        <p:nvSpPr>
          <p:cNvPr id="185" name="Google Shape;185;g2d0666b47b9_1_12"/>
          <p:cNvSpPr/>
          <p:nvPr/>
        </p:nvSpPr>
        <p:spPr>
          <a:xfrm flipH="1" rot="10800000">
            <a:off x="812685" y="3656930"/>
            <a:ext cx="374400" cy="14400"/>
          </a:xfrm>
          <a:prstGeom prst="rect">
            <a:avLst/>
          </a:prstGeom>
          <a:solidFill>
            <a:srgbClr val="E57200"/>
          </a:solidFill>
          <a:ln cap="flat" cmpd="sng" w="19050">
            <a:solidFill>
              <a:srgbClr val="E572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9" name="Shape 189"/>
        <p:cNvGrpSpPr/>
        <p:nvPr/>
      </p:nvGrpSpPr>
      <p:grpSpPr>
        <a:xfrm>
          <a:off x="0" y="0"/>
          <a:ext cx="0" cy="0"/>
          <a:chOff x="0" y="0"/>
          <a:chExt cx="0" cy="0"/>
        </a:xfrm>
      </p:grpSpPr>
      <p:sp>
        <p:nvSpPr>
          <p:cNvPr id="190" name="Google Shape;190;p3"/>
          <p:cNvSpPr txBox="1"/>
          <p:nvPr>
            <p:ph idx="12" type="sldNum"/>
          </p:nvPr>
        </p:nvSpPr>
        <p:spPr>
          <a:xfrm>
            <a:off x="8574953" y="4565000"/>
            <a:ext cx="3333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200"/>
              <a:buNone/>
            </a:pPr>
            <a:fld id="{00000000-1234-1234-1234-123412341234}" type="slidenum">
              <a:rPr lang="en" sz="1200">
                <a:solidFill>
                  <a:srgbClr val="1A2835"/>
                </a:solidFill>
                <a:latin typeface="Franklin Gothic"/>
                <a:ea typeface="Franklin Gothic"/>
                <a:cs typeface="Franklin Gothic"/>
                <a:sym typeface="Franklin Gothic"/>
              </a:rPr>
              <a:t>‹#›</a:t>
            </a:fld>
            <a:endParaRPr sz="1200">
              <a:solidFill>
                <a:srgbClr val="1A2835"/>
              </a:solidFill>
              <a:latin typeface="Franklin Gothic"/>
              <a:ea typeface="Franklin Gothic"/>
              <a:cs typeface="Franklin Gothic"/>
              <a:sym typeface="Franklin Gothic"/>
            </a:endParaRPr>
          </a:p>
        </p:txBody>
      </p:sp>
      <p:pic>
        <p:nvPicPr>
          <p:cNvPr id="191" name="Google Shape;191;p3"/>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92" name="Google Shape;192;p3"/>
          <p:cNvSpPr txBox="1"/>
          <p:nvPr>
            <p:ph type="title"/>
          </p:nvPr>
        </p:nvSpPr>
        <p:spPr>
          <a:xfrm>
            <a:off x="686375" y="2079824"/>
            <a:ext cx="7888578" cy="1354081"/>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b="0" i="1" lang="en">
                <a:solidFill>
                  <a:srgbClr val="1A2835"/>
                </a:solidFill>
              </a:rPr>
              <a:t>Growth</a:t>
            </a:r>
            <a:endParaRPr b="0" i="1"/>
          </a:p>
        </p:txBody>
      </p:sp>
      <p:sp>
        <p:nvSpPr>
          <p:cNvPr id="193" name="Google Shape;193;p3"/>
          <p:cNvSpPr/>
          <p:nvPr/>
        </p:nvSpPr>
        <p:spPr>
          <a:xfrm flipH="1" rot="10800000">
            <a:off x="812685" y="3656930"/>
            <a:ext cx="374400" cy="14400"/>
          </a:xfrm>
          <a:prstGeom prst="rect">
            <a:avLst/>
          </a:prstGeom>
          <a:solidFill>
            <a:srgbClr val="E57200"/>
          </a:solidFill>
          <a:ln cap="flat" cmpd="sng" w="19050">
            <a:solidFill>
              <a:srgbClr val="E572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 name="Shape 61"/>
        <p:cNvGrpSpPr/>
        <p:nvPr/>
      </p:nvGrpSpPr>
      <p:grpSpPr>
        <a:xfrm>
          <a:off x="0" y="0"/>
          <a:ext cx="0" cy="0"/>
          <a:chOff x="0" y="0"/>
          <a:chExt cx="0" cy="0"/>
        </a:xfrm>
      </p:grpSpPr>
      <p:pic>
        <p:nvPicPr>
          <p:cNvPr id="62" name="Google Shape;62;p2"/>
          <p:cNvPicPr preferRelativeResize="0"/>
          <p:nvPr/>
        </p:nvPicPr>
        <p:blipFill rotWithShape="1">
          <a:blip r:embed="rId3">
            <a:alphaModFix/>
          </a:blip>
          <a:srcRect b="0" l="0" r="0" t="0"/>
          <a:stretch/>
        </p:blipFill>
        <p:spPr>
          <a:xfrm>
            <a:off x="291150" y="4697975"/>
            <a:ext cx="1682658" cy="127650"/>
          </a:xfrm>
          <a:prstGeom prst="rect">
            <a:avLst/>
          </a:prstGeom>
          <a:noFill/>
          <a:ln>
            <a:noFill/>
          </a:ln>
        </p:spPr>
      </p:pic>
      <p:sp>
        <p:nvSpPr>
          <p:cNvPr id="63" name="Google Shape;63;p2"/>
          <p:cNvSpPr txBox="1"/>
          <p:nvPr>
            <p:ph type="title"/>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Clr>
                <a:schemeClr val="dk1"/>
              </a:buClr>
              <a:buSzPts val="4800"/>
              <a:buNone/>
            </a:pPr>
            <a:r>
              <a:rPr lang="en" sz="3200">
                <a:solidFill>
                  <a:srgbClr val="1A2835"/>
                </a:solidFill>
              </a:rPr>
              <a:t>Table of Contents</a:t>
            </a:r>
            <a:endParaRPr/>
          </a:p>
        </p:txBody>
      </p:sp>
      <p:sp>
        <p:nvSpPr>
          <p:cNvPr id="64" name="Google Shape;64;p2"/>
          <p:cNvSpPr/>
          <p:nvPr/>
        </p:nvSpPr>
        <p:spPr>
          <a:xfrm flipH="1" rot="10800000">
            <a:off x="802250" y="1144065"/>
            <a:ext cx="374400" cy="14400"/>
          </a:xfrm>
          <a:prstGeom prst="rect">
            <a:avLst/>
          </a:prstGeom>
          <a:solidFill>
            <a:srgbClr val="E57200"/>
          </a:solidFill>
          <a:ln cap="flat" cmpd="sng" w="19050">
            <a:solidFill>
              <a:srgbClr val="E572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2"/>
          <p:cNvSpPr txBox="1"/>
          <p:nvPr/>
        </p:nvSpPr>
        <p:spPr>
          <a:xfrm>
            <a:off x="686375" y="1834199"/>
            <a:ext cx="5212200" cy="2031000"/>
          </a:xfrm>
          <a:prstGeom prst="rect">
            <a:avLst/>
          </a:prstGeom>
          <a:noFill/>
          <a:ln>
            <a:noFill/>
          </a:ln>
        </p:spPr>
        <p:txBody>
          <a:bodyPr anchorCtr="0" anchor="ctr" bIns="91425" lIns="91425" spcFirstLastPara="1" rIns="91425" wrap="square" tIns="91425">
            <a:noAutofit/>
          </a:bodyPr>
          <a:lstStyle/>
          <a:p>
            <a:pPr indent="-356870" lvl="0" marL="457200" marR="0" rtl="0" algn="l">
              <a:lnSpc>
                <a:spcPct val="150000"/>
              </a:lnSpc>
              <a:spcBef>
                <a:spcPts val="0"/>
              </a:spcBef>
              <a:spcAft>
                <a:spcPts val="0"/>
              </a:spcAft>
              <a:buClr>
                <a:srgbClr val="E57200"/>
              </a:buClr>
              <a:buSzPts val="2020"/>
              <a:buFont typeface="Franklin Gothic"/>
              <a:buChar char="●"/>
            </a:pPr>
            <a:r>
              <a:rPr lang="en" sz="2000">
                <a:solidFill>
                  <a:srgbClr val="1A2835"/>
                </a:solidFill>
                <a:latin typeface="Franklin Gothic"/>
                <a:ea typeface="Franklin Gothic"/>
                <a:cs typeface="Franklin Gothic"/>
                <a:sym typeface="Franklin Gothic"/>
              </a:rPr>
              <a:t>Introduction</a:t>
            </a:r>
            <a:endParaRPr sz="2000">
              <a:solidFill>
                <a:srgbClr val="1A2835"/>
              </a:solidFill>
              <a:latin typeface="Franklin Gothic"/>
              <a:ea typeface="Franklin Gothic"/>
              <a:cs typeface="Franklin Gothic"/>
              <a:sym typeface="Franklin Gothic"/>
            </a:endParaRPr>
          </a:p>
          <a:p>
            <a:pPr indent="-355600" lvl="0" marL="457200" marR="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Data</a:t>
            </a:r>
            <a:endParaRPr sz="2000">
              <a:solidFill>
                <a:srgbClr val="1A2835"/>
              </a:solidFill>
              <a:latin typeface="Franklin Gothic"/>
              <a:ea typeface="Franklin Gothic"/>
              <a:cs typeface="Franklin Gothic"/>
              <a:sym typeface="Franklin Gothic"/>
            </a:endParaRPr>
          </a:p>
          <a:p>
            <a:pPr indent="-355600" lvl="0" marL="457200" marR="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Exploratory Results</a:t>
            </a:r>
            <a:endParaRPr sz="2000">
              <a:solidFill>
                <a:srgbClr val="1A2835"/>
              </a:solidFill>
              <a:latin typeface="Franklin Gothic"/>
              <a:ea typeface="Franklin Gothic"/>
              <a:cs typeface="Franklin Gothic"/>
              <a:sym typeface="Franklin Gothic"/>
            </a:endParaRPr>
          </a:p>
          <a:p>
            <a:pPr indent="-355600" lvl="0" marL="457200" marR="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Methodology</a:t>
            </a:r>
            <a:endParaRPr sz="2000">
              <a:solidFill>
                <a:srgbClr val="1A2835"/>
              </a:solidFill>
              <a:latin typeface="Franklin Gothic"/>
              <a:ea typeface="Franklin Gothic"/>
              <a:cs typeface="Franklin Gothic"/>
              <a:sym typeface="Franklin Gothic"/>
            </a:endParaRPr>
          </a:p>
          <a:p>
            <a:pPr indent="-355600" lvl="0" marL="457200" marR="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Results</a:t>
            </a:r>
            <a:endParaRPr sz="2000">
              <a:solidFill>
                <a:srgbClr val="1A2835"/>
              </a:solidFill>
              <a:latin typeface="Franklin Gothic"/>
              <a:ea typeface="Franklin Gothic"/>
              <a:cs typeface="Franklin Gothic"/>
              <a:sym typeface="Franklin Gothic"/>
            </a:endParaRPr>
          </a:p>
          <a:p>
            <a:pPr indent="-355600" lvl="0" marL="457200" marR="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Conclusion</a:t>
            </a:r>
            <a:endParaRPr b="0" i="0" sz="2020" u="none" cap="none" strike="noStrike">
              <a:solidFill>
                <a:srgbClr val="1A2835"/>
              </a:solidFill>
              <a:latin typeface="Franklin Gothic"/>
              <a:ea typeface="Franklin Gothic"/>
              <a:cs typeface="Franklin Gothic"/>
              <a:sym typeface="Franklin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7" name="Shape 197"/>
        <p:cNvGrpSpPr/>
        <p:nvPr/>
      </p:nvGrpSpPr>
      <p:grpSpPr>
        <a:xfrm>
          <a:off x="0" y="0"/>
          <a:ext cx="0" cy="0"/>
          <a:chOff x="0" y="0"/>
          <a:chExt cx="0" cy="0"/>
        </a:xfrm>
      </p:grpSpPr>
      <p:pic>
        <p:nvPicPr>
          <p:cNvPr id="198" name="Google Shape;198;g2cf831baf45_0_12"/>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99" name="Google Shape;199;g2cf831baf45_0_12"/>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Kruskal-Wallis Test</a:t>
            </a:r>
            <a:endParaRPr b="1" i="0" sz="4800" u="none" cap="none" strike="noStrike">
              <a:solidFill>
                <a:schemeClr val="dk1"/>
              </a:solidFill>
              <a:latin typeface="Franklin Gothic"/>
              <a:ea typeface="Franklin Gothic"/>
              <a:cs typeface="Franklin Gothic"/>
              <a:sym typeface="Franklin Gothic"/>
            </a:endParaRPr>
          </a:p>
        </p:txBody>
      </p:sp>
      <p:pic>
        <p:nvPicPr>
          <p:cNvPr id="200" name="Google Shape;200;g2cf831baf45_0_12"/>
          <p:cNvPicPr preferRelativeResize="0"/>
          <p:nvPr/>
        </p:nvPicPr>
        <p:blipFill>
          <a:blip r:embed="rId5">
            <a:alphaModFix/>
          </a:blip>
          <a:stretch>
            <a:fillRect/>
          </a:stretch>
        </p:blipFill>
        <p:spPr>
          <a:xfrm>
            <a:off x="1808679" y="1135183"/>
            <a:ext cx="5528687" cy="34290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4" name="Shape 204"/>
        <p:cNvGrpSpPr/>
        <p:nvPr/>
      </p:nvGrpSpPr>
      <p:grpSpPr>
        <a:xfrm>
          <a:off x="0" y="0"/>
          <a:ext cx="0" cy="0"/>
          <a:chOff x="0" y="0"/>
          <a:chExt cx="0" cy="0"/>
        </a:xfrm>
      </p:grpSpPr>
      <p:pic>
        <p:nvPicPr>
          <p:cNvPr id="205" name="Google Shape;205;p5"/>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06" name="Google Shape;206;p5"/>
          <p:cNvSpPr txBox="1"/>
          <p:nvPr/>
        </p:nvSpPr>
        <p:spPr>
          <a:xfrm>
            <a:off x="152975" y="196250"/>
            <a:ext cx="34998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Regression Models</a:t>
            </a:r>
            <a:endParaRPr b="1" i="0" sz="4800" u="none" cap="none" strike="noStrike">
              <a:solidFill>
                <a:schemeClr val="dk1"/>
              </a:solidFill>
              <a:latin typeface="Franklin Gothic"/>
              <a:ea typeface="Franklin Gothic"/>
              <a:cs typeface="Franklin Gothic"/>
              <a:sym typeface="Franklin Gothic"/>
            </a:endParaRPr>
          </a:p>
        </p:txBody>
      </p:sp>
      <p:sp>
        <p:nvSpPr>
          <p:cNvPr id="207" name="Google Shape;207;p5"/>
          <p:cNvSpPr txBox="1"/>
          <p:nvPr/>
        </p:nvSpPr>
        <p:spPr>
          <a:xfrm>
            <a:off x="291150" y="894350"/>
            <a:ext cx="3361500" cy="3770700"/>
          </a:xfrm>
          <a:prstGeom prst="rect">
            <a:avLst/>
          </a:prstGeom>
          <a:noFill/>
          <a:ln>
            <a:noFill/>
          </a:ln>
        </p:spPr>
        <p:txBody>
          <a:bodyPr anchorCtr="0" anchor="t" bIns="91425" lIns="91425" spcFirstLastPara="1" rIns="91425" wrap="square" tIns="91425">
            <a:noAutofit/>
          </a:bodyPr>
          <a:lstStyle/>
          <a:p>
            <a:pPr indent="-349250" lvl="0" marL="4572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Linear regression</a:t>
            </a:r>
            <a:endParaRPr sz="1900">
              <a:solidFill>
                <a:srgbClr val="1A2835"/>
              </a:solidFill>
              <a:latin typeface="Franklin Gothic"/>
              <a:ea typeface="Franklin Gothic"/>
              <a:cs typeface="Franklin Gothic"/>
              <a:sym typeface="Franklin Gothic"/>
            </a:endParaRPr>
          </a:p>
          <a:p>
            <a:pPr indent="-349250" lvl="1" marL="9144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Low R</a:t>
            </a:r>
            <a:r>
              <a:rPr baseline="30000" lang="en" sz="1900">
                <a:solidFill>
                  <a:srgbClr val="1A2835"/>
                </a:solidFill>
                <a:latin typeface="Franklin Gothic"/>
                <a:ea typeface="Franklin Gothic"/>
                <a:cs typeface="Franklin Gothic"/>
                <a:sym typeface="Franklin Gothic"/>
              </a:rPr>
              <a:t>2</a:t>
            </a:r>
            <a:r>
              <a:rPr lang="en" sz="1900">
                <a:solidFill>
                  <a:srgbClr val="1A2835"/>
                </a:solidFill>
                <a:latin typeface="Franklin Gothic"/>
                <a:ea typeface="Franklin Gothic"/>
                <a:cs typeface="Franklin Gothic"/>
                <a:sym typeface="Franklin Gothic"/>
              </a:rPr>
              <a:t> values</a:t>
            </a:r>
            <a:endParaRPr sz="1900">
              <a:solidFill>
                <a:srgbClr val="1A2835"/>
              </a:solidFill>
              <a:latin typeface="Franklin Gothic"/>
              <a:ea typeface="Franklin Gothic"/>
              <a:cs typeface="Franklin Gothic"/>
              <a:sym typeface="Franklin Gothic"/>
            </a:endParaRPr>
          </a:p>
          <a:p>
            <a:pPr indent="-349250" lvl="1" marL="9144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Generally </a:t>
            </a:r>
            <a:r>
              <a:rPr lang="en" sz="1900">
                <a:solidFill>
                  <a:srgbClr val="1A2835"/>
                </a:solidFill>
                <a:latin typeface="Franklin Gothic"/>
                <a:ea typeface="Franklin Gothic"/>
                <a:cs typeface="Franklin Gothic"/>
                <a:sym typeface="Franklin Gothic"/>
              </a:rPr>
              <a:t>found</a:t>
            </a:r>
            <a:r>
              <a:rPr lang="en" sz="1900">
                <a:solidFill>
                  <a:srgbClr val="1A2835"/>
                </a:solidFill>
                <a:latin typeface="Franklin Gothic"/>
                <a:ea typeface="Franklin Gothic"/>
                <a:cs typeface="Franklin Gothic"/>
                <a:sym typeface="Franklin Gothic"/>
              </a:rPr>
              <a:t> that no certification is better than a micro certification.</a:t>
            </a:r>
            <a:endParaRPr sz="1900">
              <a:solidFill>
                <a:srgbClr val="1A2835"/>
              </a:solidFill>
              <a:latin typeface="Franklin Gothic"/>
              <a:ea typeface="Franklin Gothic"/>
              <a:cs typeface="Franklin Gothic"/>
              <a:sym typeface="Franklin Gothic"/>
            </a:endParaRPr>
          </a:p>
          <a:p>
            <a:pPr indent="-349250" lvl="0" marL="4572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Stepwise Regression</a:t>
            </a:r>
            <a:endParaRPr sz="1900">
              <a:solidFill>
                <a:srgbClr val="1A2835"/>
              </a:solidFill>
              <a:latin typeface="Franklin Gothic"/>
              <a:ea typeface="Franklin Gothic"/>
              <a:cs typeface="Franklin Gothic"/>
              <a:sym typeface="Franklin Gothic"/>
            </a:endParaRPr>
          </a:p>
          <a:p>
            <a:pPr indent="-349250" lvl="1" marL="9144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Low R</a:t>
            </a:r>
            <a:r>
              <a:rPr baseline="30000" lang="en" sz="1900">
                <a:solidFill>
                  <a:srgbClr val="1A2835"/>
                </a:solidFill>
                <a:latin typeface="Franklin Gothic"/>
                <a:ea typeface="Franklin Gothic"/>
                <a:cs typeface="Franklin Gothic"/>
                <a:sym typeface="Franklin Gothic"/>
              </a:rPr>
              <a:t>2</a:t>
            </a:r>
            <a:r>
              <a:rPr lang="en" sz="1900">
                <a:solidFill>
                  <a:srgbClr val="1A2835"/>
                </a:solidFill>
                <a:latin typeface="Franklin Gothic"/>
                <a:ea typeface="Franklin Gothic"/>
                <a:cs typeface="Franklin Gothic"/>
                <a:sym typeface="Franklin Gothic"/>
              </a:rPr>
              <a:t> of 0.03451.</a:t>
            </a:r>
            <a:endParaRPr sz="1900">
              <a:solidFill>
                <a:srgbClr val="1A2835"/>
              </a:solidFill>
              <a:latin typeface="Franklin Gothic"/>
              <a:ea typeface="Franklin Gothic"/>
              <a:cs typeface="Franklin Gothic"/>
              <a:sym typeface="Franklin Gothic"/>
            </a:endParaRPr>
          </a:p>
          <a:p>
            <a:pPr indent="-228600" lvl="0" marL="457200" marR="0" rtl="0" algn="l">
              <a:lnSpc>
                <a:spcPct val="115000"/>
              </a:lnSpc>
              <a:spcBef>
                <a:spcPts val="0"/>
              </a:spcBef>
              <a:spcAft>
                <a:spcPts val="0"/>
              </a:spcAft>
              <a:buClr>
                <a:srgbClr val="E57200"/>
              </a:buClr>
              <a:buSzPts val="2020"/>
              <a:buFont typeface="Franklin Gothic"/>
              <a:buNone/>
            </a:pPr>
            <a:r>
              <a:t/>
            </a:r>
            <a:endParaRPr b="0" i="0" sz="2020" u="none" cap="none" strike="noStrike">
              <a:solidFill>
                <a:srgbClr val="1A2835"/>
              </a:solidFill>
              <a:latin typeface="Franklin Gothic"/>
              <a:ea typeface="Franklin Gothic"/>
              <a:cs typeface="Franklin Gothic"/>
              <a:sym typeface="Franklin Gothic"/>
            </a:endParaRPr>
          </a:p>
        </p:txBody>
      </p:sp>
      <p:pic>
        <p:nvPicPr>
          <p:cNvPr id="208" name="Google Shape;208;p5"/>
          <p:cNvPicPr preferRelativeResize="0"/>
          <p:nvPr/>
        </p:nvPicPr>
        <p:blipFill>
          <a:blip r:embed="rId5">
            <a:alphaModFix/>
          </a:blip>
          <a:stretch>
            <a:fillRect/>
          </a:stretch>
        </p:blipFill>
        <p:spPr>
          <a:xfrm>
            <a:off x="3622588" y="741950"/>
            <a:ext cx="5550974" cy="2215050"/>
          </a:xfrm>
          <a:prstGeom prst="rect">
            <a:avLst/>
          </a:prstGeom>
          <a:noFill/>
          <a:ln>
            <a:noFill/>
          </a:ln>
        </p:spPr>
      </p:pic>
      <p:sp>
        <p:nvSpPr>
          <p:cNvPr id="209" name="Google Shape;209;p5"/>
          <p:cNvSpPr txBox="1"/>
          <p:nvPr/>
        </p:nvSpPr>
        <p:spPr>
          <a:xfrm>
            <a:off x="3622600" y="3049175"/>
            <a:ext cx="5376600" cy="164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900">
                <a:solidFill>
                  <a:srgbClr val="1A2835"/>
                </a:solidFill>
                <a:latin typeface="Franklin Gothic"/>
                <a:ea typeface="Franklin Gothic"/>
                <a:cs typeface="Franklin Gothic"/>
                <a:sym typeface="Franklin Gothic"/>
              </a:rPr>
              <a:t>Stepwise Final Predictors:</a:t>
            </a:r>
            <a:endParaRPr b="1" sz="1900">
              <a:solidFill>
                <a:srgbClr val="1A2835"/>
              </a:solidFill>
              <a:latin typeface="Franklin Gothic"/>
              <a:ea typeface="Franklin Gothic"/>
              <a:cs typeface="Franklin Gothic"/>
              <a:sym typeface="Franklin Gothic"/>
            </a:endParaRPr>
          </a:p>
          <a:p>
            <a:pPr indent="0" lvl="0" marL="0" rtl="0" algn="l">
              <a:lnSpc>
                <a:spcPct val="115000"/>
              </a:lnSpc>
              <a:spcBef>
                <a:spcPts val="0"/>
              </a:spcBef>
              <a:spcAft>
                <a:spcPts val="0"/>
              </a:spcAft>
              <a:buNone/>
            </a:pPr>
            <a:r>
              <a:rPr lang="en" sz="1900">
                <a:solidFill>
                  <a:srgbClr val="1A2835"/>
                </a:solidFill>
                <a:latin typeface="Franklin Gothic"/>
                <a:ea typeface="Franklin Gothic"/>
                <a:cs typeface="Franklin Gothic"/>
                <a:sym typeface="Franklin Gothic"/>
              </a:rPr>
              <a:t>Teacher certification type, teacher’s race, whether student had disabilities, teacher’s license type, whether student was an English learner, student’s gender, years of experience of teacher.</a:t>
            </a:r>
            <a:endParaRPr sz="1900">
              <a:solidFill>
                <a:srgbClr val="1A2835"/>
              </a:solidFill>
              <a:latin typeface="Franklin Gothic"/>
              <a:ea typeface="Franklin Gothic"/>
              <a:cs typeface="Franklin Gothic"/>
              <a:sym typeface="Franklin Gothic"/>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3" name="Shape 213"/>
        <p:cNvGrpSpPr/>
        <p:nvPr/>
      </p:nvGrpSpPr>
      <p:grpSpPr>
        <a:xfrm>
          <a:off x="0" y="0"/>
          <a:ext cx="0" cy="0"/>
          <a:chOff x="0" y="0"/>
          <a:chExt cx="0" cy="0"/>
        </a:xfrm>
      </p:grpSpPr>
      <p:pic>
        <p:nvPicPr>
          <p:cNvPr id="214" name="Google Shape;214;g2d057aefd66_0_127"/>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15" name="Google Shape;215;g2d057aefd66_0_127"/>
          <p:cNvSpPr txBox="1"/>
          <p:nvPr/>
        </p:nvSpPr>
        <p:spPr>
          <a:xfrm>
            <a:off x="152975" y="196250"/>
            <a:ext cx="34998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Regression Models (cont.)</a:t>
            </a:r>
            <a:endParaRPr b="1" i="0" sz="4800" u="none" cap="none" strike="noStrike">
              <a:solidFill>
                <a:schemeClr val="dk1"/>
              </a:solidFill>
              <a:latin typeface="Franklin Gothic"/>
              <a:ea typeface="Franklin Gothic"/>
              <a:cs typeface="Franklin Gothic"/>
              <a:sym typeface="Franklin Gothic"/>
            </a:endParaRPr>
          </a:p>
        </p:txBody>
      </p:sp>
      <p:sp>
        <p:nvSpPr>
          <p:cNvPr id="216" name="Google Shape;216;g2d057aefd66_0_127"/>
          <p:cNvSpPr txBox="1"/>
          <p:nvPr/>
        </p:nvSpPr>
        <p:spPr>
          <a:xfrm>
            <a:off x="291150" y="894350"/>
            <a:ext cx="3361500" cy="3770700"/>
          </a:xfrm>
          <a:prstGeom prst="rect">
            <a:avLst/>
          </a:prstGeom>
          <a:noFill/>
          <a:ln>
            <a:noFill/>
          </a:ln>
        </p:spPr>
        <p:txBody>
          <a:bodyPr anchorCtr="0" anchor="t" bIns="91425" lIns="91425" spcFirstLastPara="1" rIns="91425" wrap="square" tIns="91425">
            <a:noAutofit/>
          </a:bodyPr>
          <a:lstStyle/>
          <a:p>
            <a:pPr indent="-349250" lvl="0" marL="4572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Low R</a:t>
            </a:r>
            <a:r>
              <a:rPr baseline="30000" lang="en" sz="1900">
                <a:solidFill>
                  <a:srgbClr val="1A2835"/>
                </a:solidFill>
                <a:latin typeface="Franklin Gothic"/>
                <a:ea typeface="Franklin Gothic"/>
                <a:cs typeface="Franklin Gothic"/>
                <a:sym typeface="Franklin Gothic"/>
              </a:rPr>
              <a:t>2</a:t>
            </a:r>
            <a:r>
              <a:rPr lang="en" sz="1900">
                <a:solidFill>
                  <a:srgbClr val="1A2835"/>
                </a:solidFill>
                <a:latin typeface="Franklin Gothic"/>
                <a:ea typeface="Franklin Gothic"/>
                <a:cs typeface="Franklin Gothic"/>
                <a:sym typeface="Franklin Gothic"/>
              </a:rPr>
              <a:t> values</a:t>
            </a:r>
            <a:endParaRPr sz="1900">
              <a:solidFill>
                <a:srgbClr val="1A2835"/>
              </a:solidFill>
              <a:latin typeface="Franklin Gothic"/>
              <a:ea typeface="Franklin Gothic"/>
              <a:cs typeface="Franklin Gothic"/>
              <a:sym typeface="Franklin Gothic"/>
            </a:endParaRPr>
          </a:p>
          <a:p>
            <a:pPr indent="-349250" lvl="0" marL="4572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Important features for all predictors and teacher + principal demographics: teacher birth year, teacher years experience, year of teacher certification</a:t>
            </a:r>
            <a:endParaRPr sz="1900">
              <a:solidFill>
                <a:srgbClr val="1A2835"/>
              </a:solidFill>
              <a:latin typeface="Franklin Gothic"/>
              <a:ea typeface="Franklin Gothic"/>
              <a:cs typeface="Franklin Gothic"/>
              <a:sym typeface="Franklin Gothic"/>
            </a:endParaRPr>
          </a:p>
          <a:p>
            <a:pPr indent="-349250" lvl="0" marL="4572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Important features for student demographics: grade 6 </a:t>
            </a:r>
            <a:endParaRPr sz="1900">
              <a:solidFill>
                <a:srgbClr val="1A2835"/>
              </a:solidFill>
              <a:latin typeface="Franklin Gothic"/>
              <a:ea typeface="Franklin Gothic"/>
              <a:cs typeface="Franklin Gothic"/>
              <a:sym typeface="Franklin Gothic"/>
            </a:endParaRPr>
          </a:p>
          <a:p>
            <a:pPr indent="-228600" lvl="0" marL="457200" marR="0" rtl="0" algn="l">
              <a:lnSpc>
                <a:spcPct val="115000"/>
              </a:lnSpc>
              <a:spcBef>
                <a:spcPts val="0"/>
              </a:spcBef>
              <a:spcAft>
                <a:spcPts val="0"/>
              </a:spcAft>
              <a:buClr>
                <a:srgbClr val="E57200"/>
              </a:buClr>
              <a:buSzPts val="2020"/>
              <a:buFont typeface="Franklin Gothic"/>
              <a:buNone/>
            </a:pPr>
            <a:r>
              <a:t/>
            </a:r>
            <a:endParaRPr b="0" i="0" sz="2020" u="none" cap="none" strike="noStrike">
              <a:solidFill>
                <a:srgbClr val="1A2835"/>
              </a:solidFill>
              <a:latin typeface="Franklin Gothic"/>
              <a:ea typeface="Franklin Gothic"/>
              <a:cs typeface="Franklin Gothic"/>
              <a:sym typeface="Franklin Gothic"/>
            </a:endParaRPr>
          </a:p>
        </p:txBody>
      </p:sp>
      <p:pic>
        <p:nvPicPr>
          <p:cNvPr id="217" name="Google Shape;217;g2d057aefd66_0_127"/>
          <p:cNvPicPr preferRelativeResize="0"/>
          <p:nvPr/>
        </p:nvPicPr>
        <p:blipFill>
          <a:blip r:embed="rId5">
            <a:alphaModFix/>
          </a:blip>
          <a:stretch>
            <a:fillRect/>
          </a:stretch>
        </p:blipFill>
        <p:spPr>
          <a:xfrm>
            <a:off x="3759450" y="44688"/>
            <a:ext cx="5292451" cy="50541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1" name="Shape 221"/>
        <p:cNvGrpSpPr/>
        <p:nvPr/>
      </p:nvGrpSpPr>
      <p:grpSpPr>
        <a:xfrm>
          <a:off x="0" y="0"/>
          <a:ext cx="0" cy="0"/>
          <a:chOff x="0" y="0"/>
          <a:chExt cx="0" cy="0"/>
        </a:xfrm>
      </p:grpSpPr>
      <p:sp>
        <p:nvSpPr>
          <p:cNvPr id="222" name="Google Shape;222;g2cfd792010f_0_0"/>
          <p:cNvSpPr txBox="1"/>
          <p:nvPr>
            <p:ph idx="12" type="sldNum"/>
          </p:nvPr>
        </p:nvSpPr>
        <p:spPr>
          <a:xfrm>
            <a:off x="8574953" y="4565000"/>
            <a:ext cx="3333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200"/>
              <a:buNone/>
            </a:pPr>
            <a:fld id="{00000000-1234-1234-1234-123412341234}" type="slidenum">
              <a:rPr lang="en" sz="1200">
                <a:solidFill>
                  <a:srgbClr val="1A2835"/>
                </a:solidFill>
                <a:latin typeface="Franklin Gothic"/>
                <a:ea typeface="Franklin Gothic"/>
                <a:cs typeface="Franklin Gothic"/>
                <a:sym typeface="Franklin Gothic"/>
              </a:rPr>
              <a:t>‹#›</a:t>
            </a:fld>
            <a:endParaRPr sz="1200">
              <a:solidFill>
                <a:srgbClr val="1A2835"/>
              </a:solidFill>
              <a:latin typeface="Franklin Gothic"/>
              <a:ea typeface="Franklin Gothic"/>
              <a:cs typeface="Franklin Gothic"/>
              <a:sym typeface="Franklin Gothic"/>
            </a:endParaRPr>
          </a:p>
        </p:txBody>
      </p:sp>
      <p:pic>
        <p:nvPicPr>
          <p:cNvPr id="223" name="Google Shape;223;g2cfd792010f_0_0"/>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24" name="Google Shape;224;g2cfd792010f_0_0"/>
          <p:cNvSpPr txBox="1"/>
          <p:nvPr>
            <p:ph type="title"/>
          </p:nvPr>
        </p:nvSpPr>
        <p:spPr>
          <a:xfrm>
            <a:off x="686375" y="2079824"/>
            <a:ext cx="7888500" cy="1354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b="0" i="1" lang="en">
                <a:solidFill>
                  <a:srgbClr val="1A2835"/>
                </a:solidFill>
              </a:rPr>
              <a:t>Actual Achievement</a:t>
            </a:r>
            <a:endParaRPr b="0" i="1"/>
          </a:p>
        </p:txBody>
      </p:sp>
      <p:sp>
        <p:nvSpPr>
          <p:cNvPr id="225" name="Google Shape;225;g2cfd792010f_0_0"/>
          <p:cNvSpPr/>
          <p:nvPr/>
        </p:nvSpPr>
        <p:spPr>
          <a:xfrm flipH="1" rot="10800000">
            <a:off x="812685" y="3656930"/>
            <a:ext cx="374400" cy="14400"/>
          </a:xfrm>
          <a:prstGeom prst="rect">
            <a:avLst/>
          </a:prstGeom>
          <a:solidFill>
            <a:srgbClr val="E57200"/>
          </a:solidFill>
          <a:ln cap="flat" cmpd="sng" w="19050">
            <a:solidFill>
              <a:srgbClr val="E572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9" name="Shape 229"/>
        <p:cNvGrpSpPr/>
        <p:nvPr/>
      </p:nvGrpSpPr>
      <p:grpSpPr>
        <a:xfrm>
          <a:off x="0" y="0"/>
          <a:ext cx="0" cy="0"/>
          <a:chOff x="0" y="0"/>
          <a:chExt cx="0" cy="0"/>
        </a:xfrm>
      </p:grpSpPr>
      <p:pic>
        <p:nvPicPr>
          <p:cNvPr id="230" name="Google Shape;230;g2d057aefd66_0_139"/>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31" name="Google Shape;231;g2d057aefd66_0_139"/>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Kruskal-Wallis Test</a:t>
            </a:r>
            <a:endParaRPr b="1" i="0" sz="4800" u="none" cap="none" strike="noStrike">
              <a:solidFill>
                <a:schemeClr val="dk1"/>
              </a:solidFill>
              <a:latin typeface="Franklin Gothic"/>
              <a:ea typeface="Franklin Gothic"/>
              <a:cs typeface="Franklin Gothic"/>
              <a:sym typeface="Franklin Gothic"/>
            </a:endParaRPr>
          </a:p>
        </p:txBody>
      </p:sp>
      <p:pic>
        <p:nvPicPr>
          <p:cNvPr id="232" name="Google Shape;232;g2d057aefd66_0_139"/>
          <p:cNvPicPr preferRelativeResize="0"/>
          <p:nvPr/>
        </p:nvPicPr>
        <p:blipFill>
          <a:blip r:embed="rId5">
            <a:alphaModFix/>
          </a:blip>
          <a:stretch>
            <a:fillRect/>
          </a:stretch>
        </p:blipFill>
        <p:spPr>
          <a:xfrm>
            <a:off x="1806971" y="1135188"/>
            <a:ext cx="5532121" cy="34290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6" name="Shape 236"/>
        <p:cNvGrpSpPr/>
        <p:nvPr/>
      </p:nvGrpSpPr>
      <p:grpSpPr>
        <a:xfrm>
          <a:off x="0" y="0"/>
          <a:ext cx="0" cy="0"/>
          <a:chOff x="0" y="0"/>
          <a:chExt cx="0" cy="0"/>
        </a:xfrm>
      </p:grpSpPr>
      <p:pic>
        <p:nvPicPr>
          <p:cNvPr id="237" name="Google Shape;237;g2d057aefd66_0_145"/>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38" name="Google Shape;238;g2d057aefd66_0_145"/>
          <p:cNvSpPr txBox="1"/>
          <p:nvPr/>
        </p:nvSpPr>
        <p:spPr>
          <a:xfrm>
            <a:off x="152975" y="196250"/>
            <a:ext cx="34998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Regression Models</a:t>
            </a:r>
            <a:endParaRPr b="1" i="0" sz="4800" u="none" cap="none" strike="noStrike">
              <a:solidFill>
                <a:schemeClr val="dk1"/>
              </a:solidFill>
              <a:latin typeface="Franklin Gothic"/>
              <a:ea typeface="Franklin Gothic"/>
              <a:cs typeface="Franklin Gothic"/>
              <a:sym typeface="Franklin Gothic"/>
            </a:endParaRPr>
          </a:p>
        </p:txBody>
      </p:sp>
      <p:sp>
        <p:nvSpPr>
          <p:cNvPr id="239" name="Google Shape;239;g2d057aefd66_0_145"/>
          <p:cNvSpPr txBox="1"/>
          <p:nvPr/>
        </p:nvSpPr>
        <p:spPr>
          <a:xfrm>
            <a:off x="291150" y="894350"/>
            <a:ext cx="3361500" cy="3770700"/>
          </a:xfrm>
          <a:prstGeom prst="rect">
            <a:avLst/>
          </a:prstGeom>
          <a:noFill/>
          <a:ln>
            <a:noFill/>
          </a:ln>
        </p:spPr>
        <p:txBody>
          <a:bodyPr anchorCtr="0" anchor="t" bIns="91425" lIns="91425" spcFirstLastPara="1" rIns="91425" wrap="square" tIns="91425">
            <a:noAutofit/>
          </a:bodyPr>
          <a:lstStyle/>
          <a:p>
            <a:pPr indent="-349250" lvl="0" marL="4572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Linear regression</a:t>
            </a:r>
            <a:endParaRPr sz="1900">
              <a:solidFill>
                <a:srgbClr val="1A2835"/>
              </a:solidFill>
              <a:latin typeface="Franklin Gothic"/>
              <a:ea typeface="Franklin Gothic"/>
              <a:cs typeface="Franklin Gothic"/>
              <a:sym typeface="Franklin Gothic"/>
            </a:endParaRPr>
          </a:p>
          <a:p>
            <a:pPr indent="-349250" lvl="1" marL="9144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Low R</a:t>
            </a:r>
            <a:r>
              <a:rPr baseline="30000" lang="en" sz="1900">
                <a:solidFill>
                  <a:srgbClr val="1A2835"/>
                </a:solidFill>
                <a:latin typeface="Franklin Gothic"/>
                <a:ea typeface="Franklin Gothic"/>
                <a:cs typeface="Franklin Gothic"/>
                <a:sym typeface="Franklin Gothic"/>
              </a:rPr>
              <a:t>2</a:t>
            </a:r>
            <a:r>
              <a:rPr lang="en" sz="1900">
                <a:solidFill>
                  <a:srgbClr val="1A2835"/>
                </a:solidFill>
                <a:latin typeface="Franklin Gothic"/>
                <a:ea typeface="Franklin Gothic"/>
                <a:cs typeface="Franklin Gothic"/>
                <a:sym typeface="Franklin Gothic"/>
              </a:rPr>
              <a:t> values</a:t>
            </a:r>
            <a:endParaRPr sz="1900">
              <a:solidFill>
                <a:srgbClr val="1A2835"/>
              </a:solidFill>
              <a:latin typeface="Franklin Gothic"/>
              <a:ea typeface="Franklin Gothic"/>
              <a:cs typeface="Franklin Gothic"/>
              <a:sym typeface="Franklin Gothic"/>
            </a:endParaRPr>
          </a:p>
          <a:p>
            <a:pPr indent="-349250" lvl="1" marL="9144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Certification not significant for reading data alone.</a:t>
            </a:r>
            <a:endParaRPr sz="1900">
              <a:solidFill>
                <a:srgbClr val="1A2835"/>
              </a:solidFill>
              <a:latin typeface="Franklin Gothic"/>
              <a:ea typeface="Franklin Gothic"/>
              <a:cs typeface="Franklin Gothic"/>
              <a:sym typeface="Franklin Gothic"/>
            </a:endParaRPr>
          </a:p>
          <a:p>
            <a:pPr indent="-349250" lvl="0" marL="4572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Stepwise Regression</a:t>
            </a:r>
            <a:endParaRPr sz="1900">
              <a:solidFill>
                <a:srgbClr val="1A2835"/>
              </a:solidFill>
              <a:latin typeface="Franklin Gothic"/>
              <a:ea typeface="Franklin Gothic"/>
              <a:cs typeface="Franklin Gothic"/>
              <a:sym typeface="Franklin Gothic"/>
            </a:endParaRPr>
          </a:p>
          <a:p>
            <a:pPr indent="-349250" lvl="1" marL="914400" marR="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Low R</a:t>
            </a:r>
            <a:r>
              <a:rPr baseline="30000" lang="en" sz="1900">
                <a:solidFill>
                  <a:srgbClr val="1A2835"/>
                </a:solidFill>
                <a:latin typeface="Franklin Gothic"/>
                <a:ea typeface="Franklin Gothic"/>
                <a:cs typeface="Franklin Gothic"/>
                <a:sym typeface="Franklin Gothic"/>
              </a:rPr>
              <a:t>2</a:t>
            </a:r>
            <a:r>
              <a:rPr lang="en" sz="1900">
                <a:solidFill>
                  <a:srgbClr val="1A2835"/>
                </a:solidFill>
                <a:latin typeface="Franklin Gothic"/>
                <a:ea typeface="Franklin Gothic"/>
                <a:cs typeface="Franklin Gothic"/>
                <a:sym typeface="Franklin Gothic"/>
              </a:rPr>
              <a:t> of </a:t>
            </a:r>
            <a:r>
              <a:rPr lang="en" sz="1900">
                <a:solidFill>
                  <a:srgbClr val="1A2835"/>
                </a:solidFill>
                <a:latin typeface="Franklin Gothic"/>
                <a:ea typeface="Franklin Gothic"/>
                <a:cs typeface="Franklin Gothic"/>
                <a:sym typeface="Franklin Gothic"/>
              </a:rPr>
              <a:t>0.3417</a:t>
            </a:r>
            <a:r>
              <a:rPr lang="en" sz="1900">
                <a:solidFill>
                  <a:srgbClr val="1A2835"/>
                </a:solidFill>
                <a:latin typeface="Franklin Gothic"/>
                <a:ea typeface="Franklin Gothic"/>
                <a:cs typeface="Franklin Gothic"/>
                <a:sym typeface="Franklin Gothic"/>
              </a:rPr>
              <a:t>.</a:t>
            </a:r>
            <a:endParaRPr sz="1900">
              <a:solidFill>
                <a:srgbClr val="1A2835"/>
              </a:solidFill>
              <a:latin typeface="Franklin Gothic"/>
              <a:ea typeface="Franklin Gothic"/>
              <a:cs typeface="Franklin Gothic"/>
              <a:sym typeface="Franklin Gothic"/>
            </a:endParaRPr>
          </a:p>
          <a:p>
            <a:pPr indent="-228600" lvl="0" marL="457200" marR="0" rtl="0" algn="l">
              <a:lnSpc>
                <a:spcPct val="115000"/>
              </a:lnSpc>
              <a:spcBef>
                <a:spcPts val="0"/>
              </a:spcBef>
              <a:spcAft>
                <a:spcPts val="0"/>
              </a:spcAft>
              <a:buClr>
                <a:srgbClr val="E57200"/>
              </a:buClr>
              <a:buSzPts val="2020"/>
              <a:buFont typeface="Franklin Gothic"/>
              <a:buNone/>
            </a:pPr>
            <a:r>
              <a:t/>
            </a:r>
            <a:endParaRPr b="0" i="0" sz="2020" u="none" cap="none" strike="noStrike">
              <a:solidFill>
                <a:srgbClr val="1A2835"/>
              </a:solidFill>
              <a:latin typeface="Franklin Gothic"/>
              <a:ea typeface="Franklin Gothic"/>
              <a:cs typeface="Franklin Gothic"/>
              <a:sym typeface="Franklin Gothic"/>
            </a:endParaRPr>
          </a:p>
        </p:txBody>
      </p:sp>
      <p:sp>
        <p:nvSpPr>
          <p:cNvPr id="240" name="Google Shape;240;g2d057aefd66_0_145"/>
          <p:cNvSpPr txBox="1"/>
          <p:nvPr/>
        </p:nvSpPr>
        <p:spPr>
          <a:xfrm>
            <a:off x="3622600" y="3049175"/>
            <a:ext cx="5376600" cy="1648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900">
                <a:solidFill>
                  <a:srgbClr val="1A2835"/>
                </a:solidFill>
                <a:latin typeface="Franklin Gothic"/>
                <a:ea typeface="Franklin Gothic"/>
                <a:cs typeface="Franklin Gothic"/>
                <a:sym typeface="Franklin Gothic"/>
              </a:rPr>
              <a:t>Stepwise Final Predictors:</a:t>
            </a:r>
            <a:endParaRPr b="1" sz="1900">
              <a:solidFill>
                <a:srgbClr val="1A2835"/>
              </a:solidFill>
              <a:latin typeface="Franklin Gothic"/>
              <a:ea typeface="Franklin Gothic"/>
              <a:cs typeface="Franklin Gothic"/>
              <a:sym typeface="Franklin Gothic"/>
            </a:endParaRPr>
          </a:p>
          <a:p>
            <a:pPr indent="0" lvl="0" marL="0" rtl="0" algn="l">
              <a:lnSpc>
                <a:spcPct val="115000"/>
              </a:lnSpc>
              <a:spcBef>
                <a:spcPts val="0"/>
              </a:spcBef>
              <a:spcAft>
                <a:spcPts val="0"/>
              </a:spcAft>
              <a:buNone/>
            </a:pPr>
            <a:r>
              <a:rPr lang="en" sz="1900">
                <a:solidFill>
                  <a:srgbClr val="1A2835"/>
                </a:solidFill>
                <a:latin typeface="Franklin Gothic"/>
                <a:ea typeface="Franklin Gothic"/>
                <a:cs typeface="Franklin Gothic"/>
                <a:sym typeface="Franklin Gothic"/>
              </a:rPr>
              <a:t>Whether student was an English learner, whether student had a disability, student’s race, teacher’s birth year, teacher’s highest degree, principal certification type, teacher certification type, teacher’s race, type of teacher license</a:t>
            </a:r>
            <a:endParaRPr sz="1900">
              <a:solidFill>
                <a:srgbClr val="1A2835"/>
              </a:solidFill>
              <a:latin typeface="Franklin Gothic"/>
              <a:ea typeface="Franklin Gothic"/>
              <a:cs typeface="Franklin Gothic"/>
              <a:sym typeface="Franklin Gothic"/>
            </a:endParaRPr>
          </a:p>
        </p:txBody>
      </p:sp>
      <p:pic>
        <p:nvPicPr>
          <p:cNvPr id="241" name="Google Shape;241;g2d057aefd66_0_145"/>
          <p:cNvPicPr preferRelativeResize="0"/>
          <p:nvPr/>
        </p:nvPicPr>
        <p:blipFill>
          <a:blip r:embed="rId5">
            <a:alphaModFix/>
          </a:blip>
          <a:stretch>
            <a:fillRect/>
          </a:stretch>
        </p:blipFill>
        <p:spPr>
          <a:xfrm>
            <a:off x="3593600" y="741950"/>
            <a:ext cx="5550408" cy="2212848"/>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5" name="Shape 245"/>
        <p:cNvGrpSpPr/>
        <p:nvPr/>
      </p:nvGrpSpPr>
      <p:grpSpPr>
        <a:xfrm>
          <a:off x="0" y="0"/>
          <a:ext cx="0" cy="0"/>
          <a:chOff x="0" y="0"/>
          <a:chExt cx="0" cy="0"/>
        </a:xfrm>
      </p:grpSpPr>
      <p:pic>
        <p:nvPicPr>
          <p:cNvPr id="246" name="Google Shape;246;g2cfd792010f_0_13"/>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47" name="Google Shape;247;g2cfd792010f_0_13"/>
          <p:cNvSpPr txBox="1"/>
          <p:nvPr/>
        </p:nvSpPr>
        <p:spPr>
          <a:xfrm>
            <a:off x="243875" y="303075"/>
            <a:ext cx="35769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Regression Models (cont.)</a:t>
            </a:r>
            <a:endParaRPr b="1" i="0" sz="4800" u="none" cap="none" strike="noStrike">
              <a:solidFill>
                <a:schemeClr val="dk1"/>
              </a:solidFill>
              <a:latin typeface="Franklin Gothic"/>
              <a:ea typeface="Franklin Gothic"/>
              <a:cs typeface="Franklin Gothic"/>
              <a:sym typeface="Franklin Gothic"/>
            </a:endParaRPr>
          </a:p>
        </p:txBody>
      </p:sp>
      <p:sp>
        <p:nvSpPr>
          <p:cNvPr id="248" name="Google Shape;248;g2cfd792010f_0_13"/>
          <p:cNvSpPr txBox="1"/>
          <p:nvPr/>
        </p:nvSpPr>
        <p:spPr>
          <a:xfrm>
            <a:off x="243875" y="969625"/>
            <a:ext cx="3576900" cy="3759900"/>
          </a:xfrm>
          <a:prstGeom prst="rect">
            <a:avLst/>
          </a:prstGeom>
          <a:noFill/>
          <a:ln>
            <a:noFill/>
          </a:ln>
        </p:spPr>
        <p:txBody>
          <a:bodyPr anchorCtr="0" anchor="t" bIns="91425" lIns="91425" spcFirstLastPara="1" rIns="91425" wrap="square" tIns="91425">
            <a:noAutofit/>
          </a:bodyPr>
          <a:lstStyle/>
          <a:p>
            <a:pPr indent="-349250" lvl="0" marL="45720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Mid </a:t>
            </a:r>
            <a:r>
              <a:rPr lang="en" sz="1900">
                <a:solidFill>
                  <a:srgbClr val="1A2835"/>
                </a:solidFill>
                <a:latin typeface="Franklin Gothic"/>
                <a:ea typeface="Franklin Gothic"/>
                <a:cs typeface="Franklin Gothic"/>
                <a:sym typeface="Franklin Gothic"/>
              </a:rPr>
              <a:t>R</a:t>
            </a:r>
            <a:r>
              <a:rPr baseline="30000" lang="en" sz="1900">
                <a:solidFill>
                  <a:srgbClr val="1A2835"/>
                </a:solidFill>
                <a:latin typeface="Franklin Gothic"/>
                <a:ea typeface="Franklin Gothic"/>
                <a:cs typeface="Franklin Gothic"/>
                <a:sym typeface="Franklin Gothic"/>
              </a:rPr>
              <a:t>2</a:t>
            </a:r>
            <a:r>
              <a:rPr lang="en" sz="1900">
                <a:solidFill>
                  <a:srgbClr val="1A2835"/>
                </a:solidFill>
                <a:latin typeface="Franklin Gothic"/>
                <a:ea typeface="Franklin Gothic"/>
                <a:cs typeface="Franklin Gothic"/>
                <a:sym typeface="Franklin Gothic"/>
              </a:rPr>
              <a:t> values</a:t>
            </a:r>
            <a:endParaRPr sz="1900">
              <a:solidFill>
                <a:srgbClr val="1A2835"/>
              </a:solidFill>
              <a:latin typeface="Franklin Gothic"/>
              <a:ea typeface="Franklin Gothic"/>
              <a:cs typeface="Franklin Gothic"/>
              <a:sym typeface="Franklin Gothic"/>
            </a:endParaRPr>
          </a:p>
          <a:p>
            <a:pPr indent="-349250" lvl="0" marL="45720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Important features for all predictors and student demographics: not an English learner and a race of white, of not hispanic origin</a:t>
            </a:r>
            <a:endParaRPr sz="1900">
              <a:solidFill>
                <a:srgbClr val="1A2835"/>
              </a:solidFill>
              <a:latin typeface="Franklin Gothic"/>
              <a:ea typeface="Franklin Gothic"/>
              <a:cs typeface="Franklin Gothic"/>
              <a:sym typeface="Franklin Gothic"/>
            </a:endParaRPr>
          </a:p>
          <a:p>
            <a:pPr indent="-349250" lvl="0" marL="457200" rtl="0" algn="l">
              <a:lnSpc>
                <a:spcPct val="115000"/>
              </a:lnSpc>
              <a:spcBef>
                <a:spcPts val="0"/>
              </a:spcBef>
              <a:spcAft>
                <a:spcPts val="0"/>
              </a:spcAft>
              <a:buClr>
                <a:srgbClr val="E57200"/>
              </a:buClr>
              <a:buSzPts val="1900"/>
              <a:buFont typeface="Franklin Gothic"/>
              <a:buChar char="●"/>
            </a:pPr>
            <a:r>
              <a:rPr lang="en" sz="1900">
                <a:solidFill>
                  <a:srgbClr val="1A2835"/>
                </a:solidFill>
                <a:latin typeface="Franklin Gothic"/>
                <a:ea typeface="Franklin Gothic"/>
                <a:cs typeface="Franklin Gothic"/>
                <a:sym typeface="Franklin Gothic"/>
              </a:rPr>
              <a:t>Important features for teacher + principal: teacher birth year, and teacher’s highest degree </a:t>
            </a:r>
            <a:endParaRPr sz="1900">
              <a:solidFill>
                <a:srgbClr val="1A2835"/>
              </a:solidFill>
              <a:latin typeface="Franklin Gothic"/>
              <a:ea typeface="Franklin Gothic"/>
              <a:cs typeface="Franklin Gothic"/>
              <a:sym typeface="Franklin Gothic"/>
            </a:endParaRPr>
          </a:p>
          <a:p>
            <a:pPr indent="-228600" lvl="0" marL="457200" rtl="0" algn="l">
              <a:lnSpc>
                <a:spcPct val="115000"/>
              </a:lnSpc>
              <a:spcBef>
                <a:spcPts val="0"/>
              </a:spcBef>
              <a:spcAft>
                <a:spcPts val="0"/>
              </a:spcAft>
              <a:buClr>
                <a:srgbClr val="E57200"/>
              </a:buClr>
              <a:buSzPts val="2020"/>
              <a:buFont typeface="Franklin Gothic"/>
              <a:buNone/>
            </a:pPr>
            <a:r>
              <a:t/>
            </a:r>
            <a:endParaRPr sz="2020">
              <a:solidFill>
                <a:srgbClr val="1A2835"/>
              </a:solidFill>
              <a:latin typeface="Franklin Gothic"/>
              <a:ea typeface="Franklin Gothic"/>
              <a:cs typeface="Franklin Gothic"/>
              <a:sym typeface="Franklin Gothic"/>
            </a:endParaRPr>
          </a:p>
          <a:p>
            <a:pPr indent="-228600" lvl="0" marL="457200" marR="0" rtl="0" algn="l">
              <a:lnSpc>
                <a:spcPct val="150000"/>
              </a:lnSpc>
              <a:spcBef>
                <a:spcPts val="0"/>
              </a:spcBef>
              <a:spcAft>
                <a:spcPts val="0"/>
              </a:spcAft>
              <a:buClr>
                <a:srgbClr val="E57200"/>
              </a:buClr>
              <a:buSzPts val="2020"/>
              <a:buFont typeface="Franklin Gothic"/>
              <a:buNone/>
            </a:pPr>
            <a:r>
              <a:t/>
            </a:r>
            <a:endParaRPr sz="2000">
              <a:solidFill>
                <a:srgbClr val="1A2835"/>
              </a:solidFill>
              <a:latin typeface="Franklin Gothic"/>
              <a:ea typeface="Franklin Gothic"/>
              <a:cs typeface="Franklin Gothic"/>
              <a:sym typeface="Franklin Gothic"/>
            </a:endParaRPr>
          </a:p>
        </p:txBody>
      </p:sp>
      <p:pic>
        <p:nvPicPr>
          <p:cNvPr id="249" name="Google Shape;249;g2cfd792010f_0_13"/>
          <p:cNvPicPr preferRelativeResize="0"/>
          <p:nvPr/>
        </p:nvPicPr>
        <p:blipFill>
          <a:blip r:embed="rId5">
            <a:alphaModFix/>
          </a:blip>
          <a:stretch>
            <a:fillRect/>
          </a:stretch>
        </p:blipFill>
        <p:spPr>
          <a:xfrm>
            <a:off x="3931800" y="83013"/>
            <a:ext cx="5212200" cy="4977463"/>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3" name="Shape 253"/>
        <p:cNvGrpSpPr/>
        <p:nvPr/>
      </p:nvGrpSpPr>
      <p:grpSpPr>
        <a:xfrm>
          <a:off x="0" y="0"/>
          <a:ext cx="0" cy="0"/>
          <a:chOff x="0" y="0"/>
          <a:chExt cx="0" cy="0"/>
        </a:xfrm>
      </p:grpSpPr>
      <p:sp>
        <p:nvSpPr>
          <p:cNvPr id="254" name="Google Shape;254;g2cfd792010f_1_0"/>
          <p:cNvSpPr txBox="1"/>
          <p:nvPr>
            <p:ph idx="12" type="sldNum"/>
          </p:nvPr>
        </p:nvSpPr>
        <p:spPr>
          <a:xfrm>
            <a:off x="8574953" y="4565000"/>
            <a:ext cx="3333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200"/>
              <a:buNone/>
            </a:pPr>
            <a:fld id="{00000000-1234-1234-1234-123412341234}" type="slidenum">
              <a:rPr lang="en" sz="1200">
                <a:solidFill>
                  <a:srgbClr val="1A2835"/>
                </a:solidFill>
                <a:latin typeface="Franklin Gothic"/>
                <a:ea typeface="Franklin Gothic"/>
                <a:cs typeface="Franklin Gothic"/>
                <a:sym typeface="Franklin Gothic"/>
              </a:rPr>
              <a:t>‹#›</a:t>
            </a:fld>
            <a:endParaRPr sz="1200">
              <a:solidFill>
                <a:srgbClr val="1A2835"/>
              </a:solidFill>
              <a:latin typeface="Franklin Gothic"/>
              <a:ea typeface="Franklin Gothic"/>
              <a:cs typeface="Franklin Gothic"/>
              <a:sym typeface="Franklin Gothic"/>
            </a:endParaRPr>
          </a:p>
        </p:txBody>
      </p:sp>
      <p:pic>
        <p:nvPicPr>
          <p:cNvPr id="255" name="Google Shape;255;g2cfd792010f_1_0"/>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56" name="Google Shape;256;g2cfd792010f_1_0"/>
          <p:cNvSpPr txBox="1"/>
          <p:nvPr>
            <p:ph type="title"/>
          </p:nvPr>
        </p:nvSpPr>
        <p:spPr>
          <a:xfrm>
            <a:off x="686375" y="2079824"/>
            <a:ext cx="7888500" cy="1354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b="0" i="1" lang="en">
                <a:solidFill>
                  <a:srgbClr val="1A2835"/>
                </a:solidFill>
              </a:rPr>
              <a:t>Teacher/Principal Interaction</a:t>
            </a:r>
            <a:endParaRPr b="0" i="1"/>
          </a:p>
        </p:txBody>
      </p:sp>
      <p:sp>
        <p:nvSpPr>
          <p:cNvPr id="257" name="Google Shape;257;g2cfd792010f_1_0"/>
          <p:cNvSpPr/>
          <p:nvPr/>
        </p:nvSpPr>
        <p:spPr>
          <a:xfrm flipH="1" rot="10800000">
            <a:off x="812685" y="3656930"/>
            <a:ext cx="374400" cy="14400"/>
          </a:xfrm>
          <a:prstGeom prst="rect">
            <a:avLst/>
          </a:prstGeom>
          <a:solidFill>
            <a:srgbClr val="E57200"/>
          </a:solidFill>
          <a:ln cap="flat" cmpd="sng" w="19050">
            <a:solidFill>
              <a:srgbClr val="E572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1" name="Shape 261"/>
        <p:cNvGrpSpPr/>
        <p:nvPr/>
      </p:nvGrpSpPr>
      <p:grpSpPr>
        <a:xfrm>
          <a:off x="0" y="0"/>
          <a:ext cx="0" cy="0"/>
          <a:chOff x="0" y="0"/>
          <a:chExt cx="0" cy="0"/>
        </a:xfrm>
      </p:grpSpPr>
      <p:pic>
        <p:nvPicPr>
          <p:cNvPr id="262" name="Google Shape;262;g2cfd792010f_1_13"/>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63" name="Google Shape;263;g2cfd792010f_1_13"/>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Teacher/Principal Interaction</a:t>
            </a:r>
            <a:endParaRPr b="1" sz="3200">
              <a:solidFill>
                <a:srgbClr val="1A2835"/>
              </a:solidFill>
              <a:latin typeface="Franklin Gothic"/>
              <a:ea typeface="Franklin Gothic"/>
              <a:cs typeface="Franklin Gothic"/>
              <a:sym typeface="Franklin Gothic"/>
            </a:endParaRPr>
          </a:p>
        </p:txBody>
      </p:sp>
      <p:graphicFrame>
        <p:nvGraphicFramePr>
          <p:cNvPr id="264" name="Google Shape;264;g2cfd792010f_1_13"/>
          <p:cNvGraphicFramePr/>
          <p:nvPr/>
        </p:nvGraphicFramePr>
        <p:xfrm>
          <a:off x="1821475" y="1548900"/>
          <a:ext cx="3000000" cy="3000000"/>
        </p:xfrm>
        <a:graphic>
          <a:graphicData uri="http://schemas.openxmlformats.org/drawingml/2006/table">
            <a:tbl>
              <a:tblPr>
                <a:noFill/>
                <a:tableStyleId>{C24E52A7-4C1F-46D8-BB96-29C7901F0443}</a:tableStyleId>
              </a:tblPr>
              <a:tblGrid>
                <a:gridCol w="3002150"/>
                <a:gridCol w="2498900"/>
              </a:tblGrid>
              <a:tr h="433250">
                <a:tc>
                  <a:txBody>
                    <a:bodyPr/>
                    <a:lstStyle/>
                    <a:p>
                      <a:pPr indent="0" lvl="0" marL="0" rtl="0" algn="ctr">
                        <a:lnSpc>
                          <a:spcPct val="150000"/>
                        </a:lnSpc>
                        <a:spcBef>
                          <a:spcPts val="0"/>
                        </a:spcBef>
                        <a:spcAft>
                          <a:spcPts val="0"/>
                        </a:spcAft>
                        <a:buClr>
                          <a:schemeClr val="dk1"/>
                        </a:buClr>
                        <a:buSzPts val="1100"/>
                        <a:buFont typeface="Arial"/>
                        <a:buNone/>
                      </a:pPr>
                      <a:r>
                        <a:rPr b="1" lang="en">
                          <a:solidFill>
                            <a:schemeClr val="dk1"/>
                          </a:solidFill>
                        </a:rPr>
                        <a:t>Variable</a:t>
                      </a:r>
                      <a:endParaRPr b="1"/>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50000"/>
                        </a:lnSpc>
                        <a:spcBef>
                          <a:spcPts val="0"/>
                        </a:spcBef>
                        <a:spcAft>
                          <a:spcPts val="0"/>
                        </a:spcAft>
                        <a:buClr>
                          <a:schemeClr val="dk1"/>
                        </a:buClr>
                        <a:buSzPts val="1100"/>
                        <a:buFont typeface="Arial"/>
                        <a:buNone/>
                      </a:pPr>
                      <a:r>
                        <a:rPr b="1" lang="en">
                          <a:solidFill>
                            <a:schemeClr val="dk1"/>
                          </a:solidFill>
                        </a:rPr>
                        <a:t>Variance Inflation Factor</a:t>
                      </a:r>
                      <a:endParaRPr b="1"/>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25400">
                <a:tc>
                  <a:txBody>
                    <a:bodyPr/>
                    <a:lstStyle/>
                    <a:p>
                      <a:pPr indent="0" lvl="0" marL="0" rtl="0" algn="l">
                        <a:spcBef>
                          <a:spcPts val="0"/>
                        </a:spcBef>
                        <a:spcAft>
                          <a:spcPts val="0"/>
                        </a:spcAft>
                        <a:buNone/>
                      </a:pPr>
                      <a:r>
                        <a:rPr lang="en"/>
                        <a:t>Intercept</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50000"/>
                        </a:lnSpc>
                        <a:spcBef>
                          <a:spcPts val="0"/>
                        </a:spcBef>
                        <a:spcAft>
                          <a:spcPts val="0"/>
                        </a:spcAft>
                        <a:buClr>
                          <a:schemeClr val="dk1"/>
                        </a:buClr>
                        <a:buSzPts val="1100"/>
                        <a:buFont typeface="Arial"/>
                        <a:buNone/>
                      </a:pPr>
                      <a:r>
                        <a:rPr lang="en">
                          <a:solidFill>
                            <a:schemeClr val="dk1"/>
                          </a:solidFill>
                        </a:rPr>
                        <a:t>1.589840</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56350">
                <a:tc>
                  <a:txBody>
                    <a:bodyPr/>
                    <a:lstStyle/>
                    <a:p>
                      <a:pPr indent="0" lvl="0" marL="0" rtl="0" algn="l">
                        <a:lnSpc>
                          <a:spcPct val="150000"/>
                        </a:lnSpc>
                        <a:spcBef>
                          <a:spcPts val="0"/>
                        </a:spcBef>
                        <a:spcAft>
                          <a:spcPts val="0"/>
                        </a:spcAft>
                        <a:buNone/>
                      </a:pPr>
                      <a:r>
                        <a:rPr lang="en">
                          <a:solidFill>
                            <a:schemeClr val="dk1"/>
                          </a:solidFill>
                        </a:rPr>
                        <a:t>Type of Teacher Certification</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50000"/>
                        </a:lnSpc>
                        <a:spcBef>
                          <a:spcPts val="0"/>
                        </a:spcBef>
                        <a:spcAft>
                          <a:spcPts val="0"/>
                        </a:spcAft>
                        <a:buClr>
                          <a:schemeClr val="dk1"/>
                        </a:buClr>
                        <a:buSzPts val="1100"/>
                        <a:buFont typeface="Arial"/>
                        <a:buNone/>
                      </a:pPr>
                      <a:r>
                        <a:rPr lang="en">
                          <a:solidFill>
                            <a:schemeClr val="dk1"/>
                          </a:solidFill>
                        </a:rPr>
                        <a:t>1.000674</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407950">
                <a:tc>
                  <a:txBody>
                    <a:bodyPr/>
                    <a:lstStyle/>
                    <a:p>
                      <a:pPr indent="0" lvl="0" marL="0" rtl="0" algn="l">
                        <a:lnSpc>
                          <a:spcPct val="150000"/>
                        </a:lnSpc>
                        <a:spcBef>
                          <a:spcPts val="0"/>
                        </a:spcBef>
                        <a:spcAft>
                          <a:spcPts val="0"/>
                        </a:spcAft>
                        <a:buNone/>
                      </a:pPr>
                      <a:r>
                        <a:rPr lang="en">
                          <a:solidFill>
                            <a:schemeClr val="dk1"/>
                          </a:solidFill>
                        </a:rPr>
                        <a:t>T</a:t>
                      </a:r>
                      <a:r>
                        <a:rPr lang="en">
                          <a:solidFill>
                            <a:schemeClr val="dk1"/>
                          </a:solidFill>
                        </a:rPr>
                        <a:t>ype of Principal Certification</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50000"/>
                        </a:lnSpc>
                        <a:spcBef>
                          <a:spcPts val="0"/>
                        </a:spcBef>
                        <a:spcAft>
                          <a:spcPts val="0"/>
                        </a:spcAft>
                        <a:buClr>
                          <a:schemeClr val="dk1"/>
                        </a:buClr>
                        <a:buSzPts val="1100"/>
                        <a:buFont typeface="Arial"/>
                        <a:buNone/>
                      </a:pPr>
                      <a:r>
                        <a:rPr lang="en">
                          <a:solidFill>
                            <a:schemeClr val="dk1"/>
                          </a:solidFill>
                        </a:rPr>
                        <a:t>1.000674</a:t>
                      </a:r>
                      <a:endParaRPr/>
                    </a:p>
                  </a:txBody>
                  <a:tcPr marT="91425" marB="91425" marR="91425" marL="91425">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68" name="Shape 268"/>
        <p:cNvGrpSpPr/>
        <p:nvPr/>
      </p:nvGrpSpPr>
      <p:grpSpPr>
        <a:xfrm>
          <a:off x="0" y="0"/>
          <a:ext cx="0" cy="0"/>
          <a:chOff x="0" y="0"/>
          <a:chExt cx="0" cy="0"/>
        </a:xfrm>
      </p:grpSpPr>
      <p:sp>
        <p:nvSpPr>
          <p:cNvPr id="269" name="Google Shape;269;g2cfd792010f_1_32"/>
          <p:cNvSpPr txBox="1"/>
          <p:nvPr>
            <p:ph idx="12" type="sldNum"/>
          </p:nvPr>
        </p:nvSpPr>
        <p:spPr>
          <a:xfrm>
            <a:off x="8574953" y="4565000"/>
            <a:ext cx="3333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200"/>
              <a:buNone/>
            </a:pPr>
            <a:fld id="{00000000-1234-1234-1234-123412341234}" type="slidenum">
              <a:rPr lang="en" sz="1200">
                <a:solidFill>
                  <a:srgbClr val="1A2835"/>
                </a:solidFill>
                <a:latin typeface="Franklin Gothic"/>
                <a:ea typeface="Franklin Gothic"/>
                <a:cs typeface="Franklin Gothic"/>
                <a:sym typeface="Franklin Gothic"/>
              </a:rPr>
              <a:t>‹#›</a:t>
            </a:fld>
            <a:endParaRPr sz="1200">
              <a:solidFill>
                <a:srgbClr val="1A2835"/>
              </a:solidFill>
              <a:latin typeface="Franklin Gothic"/>
              <a:ea typeface="Franklin Gothic"/>
              <a:cs typeface="Franklin Gothic"/>
              <a:sym typeface="Franklin Gothic"/>
            </a:endParaRPr>
          </a:p>
        </p:txBody>
      </p:sp>
      <p:pic>
        <p:nvPicPr>
          <p:cNvPr id="270" name="Google Shape;270;g2cfd792010f_1_32"/>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71" name="Google Shape;271;g2cfd792010f_1_32"/>
          <p:cNvSpPr txBox="1"/>
          <p:nvPr>
            <p:ph type="title"/>
          </p:nvPr>
        </p:nvSpPr>
        <p:spPr>
          <a:xfrm>
            <a:off x="686375" y="2079824"/>
            <a:ext cx="7888500" cy="1354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lang="en">
                <a:solidFill>
                  <a:srgbClr val="1A2835"/>
                </a:solidFill>
              </a:rPr>
              <a:t>Conclusion</a:t>
            </a:r>
            <a:endParaRPr/>
          </a:p>
        </p:txBody>
      </p:sp>
      <p:sp>
        <p:nvSpPr>
          <p:cNvPr id="272" name="Google Shape;272;g2cfd792010f_1_32"/>
          <p:cNvSpPr/>
          <p:nvPr/>
        </p:nvSpPr>
        <p:spPr>
          <a:xfrm flipH="1" rot="10800000">
            <a:off x="812685" y="3656930"/>
            <a:ext cx="374400" cy="14400"/>
          </a:xfrm>
          <a:prstGeom prst="rect">
            <a:avLst/>
          </a:prstGeom>
          <a:solidFill>
            <a:srgbClr val="E57200"/>
          </a:solidFill>
          <a:ln cap="flat" cmpd="sng" w="19050">
            <a:solidFill>
              <a:srgbClr val="E572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9" name="Shape 69"/>
        <p:cNvGrpSpPr/>
        <p:nvPr/>
      </p:nvGrpSpPr>
      <p:grpSpPr>
        <a:xfrm>
          <a:off x="0" y="0"/>
          <a:ext cx="0" cy="0"/>
          <a:chOff x="0" y="0"/>
          <a:chExt cx="0" cy="0"/>
        </a:xfrm>
      </p:grpSpPr>
      <p:sp>
        <p:nvSpPr>
          <p:cNvPr id="70" name="Google Shape;70;g2d057aefd66_0_0"/>
          <p:cNvSpPr txBox="1"/>
          <p:nvPr>
            <p:ph idx="12" type="sldNum"/>
          </p:nvPr>
        </p:nvSpPr>
        <p:spPr>
          <a:xfrm>
            <a:off x="8574953" y="4565000"/>
            <a:ext cx="3333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200"/>
              <a:buNone/>
            </a:pPr>
            <a:fld id="{00000000-1234-1234-1234-123412341234}" type="slidenum">
              <a:rPr lang="en" sz="1200">
                <a:solidFill>
                  <a:srgbClr val="1A2835"/>
                </a:solidFill>
                <a:latin typeface="Franklin Gothic"/>
                <a:ea typeface="Franklin Gothic"/>
                <a:cs typeface="Franklin Gothic"/>
                <a:sym typeface="Franklin Gothic"/>
              </a:rPr>
              <a:t>‹#›</a:t>
            </a:fld>
            <a:endParaRPr sz="1200">
              <a:solidFill>
                <a:srgbClr val="1A2835"/>
              </a:solidFill>
              <a:latin typeface="Franklin Gothic"/>
              <a:ea typeface="Franklin Gothic"/>
              <a:cs typeface="Franklin Gothic"/>
              <a:sym typeface="Franklin Gothic"/>
            </a:endParaRPr>
          </a:p>
        </p:txBody>
      </p:sp>
      <p:pic>
        <p:nvPicPr>
          <p:cNvPr id="71" name="Google Shape;71;g2d057aefd66_0_0"/>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72" name="Google Shape;72;g2d057aefd66_0_0"/>
          <p:cNvSpPr txBox="1"/>
          <p:nvPr>
            <p:ph type="title"/>
          </p:nvPr>
        </p:nvSpPr>
        <p:spPr>
          <a:xfrm>
            <a:off x="686375" y="2079824"/>
            <a:ext cx="7888500" cy="1354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lang="en">
                <a:solidFill>
                  <a:srgbClr val="1A2835"/>
                </a:solidFill>
              </a:rPr>
              <a:t>Introduction</a:t>
            </a:r>
            <a:endParaRPr/>
          </a:p>
        </p:txBody>
      </p:sp>
      <p:sp>
        <p:nvSpPr>
          <p:cNvPr id="73" name="Google Shape;73;g2d057aefd66_0_0"/>
          <p:cNvSpPr/>
          <p:nvPr/>
        </p:nvSpPr>
        <p:spPr>
          <a:xfrm flipH="1" rot="10800000">
            <a:off x="812685" y="3656930"/>
            <a:ext cx="374400" cy="14400"/>
          </a:xfrm>
          <a:prstGeom prst="rect">
            <a:avLst/>
          </a:prstGeom>
          <a:solidFill>
            <a:srgbClr val="E57200"/>
          </a:solidFill>
          <a:ln cap="flat" cmpd="sng" w="19050">
            <a:solidFill>
              <a:srgbClr val="E572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6" name="Shape 276"/>
        <p:cNvGrpSpPr/>
        <p:nvPr/>
      </p:nvGrpSpPr>
      <p:grpSpPr>
        <a:xfrm>
          <a:off x="0" y="0"/>
          <a:ext cx="0" cy="0"/>
          <a:chOff x="0" y="0"/>
          <a:chExt cx="0" cy="0"/>
        </a:xfrm>
      </p:grpSpPr>
      <p:pic>
        <p:nvPicPr>
          <p:cNvPr id="277" name="Google Shape;277;g2d0666b47b9_1_6"/>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78" name="Google Shape;278;g2d0666b47b9_1_6"/>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Summary</a:t>
            </a:r>
            <a:endParaRPr b="1" i="0" sz="4800" u="none" cap="none" strike="noStrike">
              <a:solidFill>
                <a:schemeClr val="dk1"/>
              </a:solidFill>
              <a:latin typeface="Franklin Gothic"/>
              <a:ea typeface="Franklin Gothic"/>
              <a:cs typeface="Franklin Gothic"/>
              <a:sym typeface="Franklin Gothic"/>
            </a:endParaRPr>
          </a:p>
        </p:txBody>
      </p:sp>
      <p:sp>
        <p:nvSpPr>
          <p:cNvPr id="279" name="Google Shape;279;g2d0666b47b9_1_6"/>
          <p:cNvSpPr txBox="1"/>
          <p:nvPr/>
        </p:nvSpPr>
        <p:spPr>
          <a:xfrm>
            <a:off x="686375" y="1205600"/>
            <a:ext cx="7773300" cy="3212100"/>
          </a:xfrm>
          <a:prstGeom prst="rect">
            <a:avLst/>
          </a:prstGeom>
          <a:noFill/>
          <a:ln>
            <a:noFill/>
          </a:ln>
        </p:spPr>
        <p:txBody>
          <a:bodyPr anchorCtr="0" anchor="ctr" bIns="91425" lIns="91425" spcFirstLastPara="1" rIns="91425" wrap="square" tIns="91425">
            <a:noAutofit/>
          </a:bodyPr>
          <a:lstStyle/>
          <a:p>
            <a:pPr indent="-355600" lvl="0" marL="45720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Teacher certification does have a statistically significant effect on student achievement.</a:t>
            </a:r>
            <a:endParaRPr sz="2000">
              <a:solidFill>
                <a:srgbClr val="1A2835"/>
              </a:solidFill>
              <a:latin typeface="Franklin Gothic"/>
              <a:ea typeface="Franklin Gothic"/>
              <a:cs typeface="Franklin Gothic"/>
              <a:sym typeface="Franklin Gothic"/>
            </a:endParaRPr>
          </a:p>
          <a:p>
            <a:pPr indent="-355600" lvl="0" marL="45720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Generally, more experienced teachers influence growth more strongly. </a:t>
            </a:r>
            <a:endParaRPr sz="2000">
              <a:solidFill>
                <a:srgbClr val="1A2835"/>
              </a:solidFill>
              <a:latin typeface="Franklin Gothic"/>
              <a:ea typeface="Franklin Gothic"/>
              <a:cs typeface="Franklin Gothic"/>
              <a:sym typeface="Franklin Gothic"/>
            </a:endParaRPr>
          </a:p>
          <a:p>
            <a:pPr indent="-355600" lvl="0" marL="45720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Student demographics beyond control (e.g., race, English learner, disabilities) showed a strong effect on achievement. </a:t>
            </a:r>
            <a:endParaRPr sz="2000">
              <a:solidFill>
                <a:srgbClr val="1A2835"/>
              </a:solidFill>
              <a:latin typeface="Franklin Gothic"/>
              <a:ea typeface="Franklin Gothic"/>
              <a:cs typeface="Franklin Gothic"/>
              <a:sym typeface="Franklin Gothic"/>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83" name="Shape 283"/>
        <p:cNvGrpSpPr/>
        <p:nvPr/>
      </p:nvGrpSpPr>
      <p:grpSpPr>
        <a:xfrm>
          <a:off x="0" y="0"/>
          <a:ext cx="0" cy="0"/>
          <a:chOff x="0" y="0"/>
          <a:chExt cx="0" cy="0"/>
        </a:xfrm>
      </p:grpSpPr>
      <p:pic>
        <p:nvPicPr>
          <p:cNvPr id="284" name="Google Shape;284;g2cfd792010f_1_53"/>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85" name="Google Shape;285;g2cfd792010f_1_53"/>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Recommendations</a:t>
            </a:r>
            <a:endParaRPr b="1" i="0" sz="4800" u="none" cap="none" strike="noStrike">
              <a:solidFill>
                <a:schemeClr val="dk1"/>
              </a:solidFill>
              <a:latin typeface="Franklin Gothic"/>
              <a:ea typeface="Franklin Gothic"/>
              <a:cs typeface="Franklin Gothic"/>
              <a:sym typeface="Franklin Gothic"/>
            </a:endParaRPr>
          </a:p>
        </p:txBody>
      </p:sp>
      <p:sp>
        <p:nvSpPr>
          <p:cNvPr id="286" name="Google Shape;286;g2cfd792010f_1_53"/>
          <p:cNvSpPr txBox="1"/>
          <p:nvPr/>
        </p:nvSpPr>
        <p:spPr>
          <a:xfrm>
            <a:off x="686375" y="1205600"/>
            <a:ext cx="7773300" cy="3263700"/>
          </a:xfrm>
          <a:prstGeom prst="rect">
            <a:avLst/>
          </a:prstGeom>
          <a:noFill/>
          <a:ln>
            <a:noFill/>
          </a:ln>
        </p:spPr>
        <p:txBody>
          <a:bodyPr anchorCtr="0" anchor="ctr" bIns="91425" lIns="91425" spcFirstLastPara="1" rIns="91425" wrap="square" tIns="91425">
            <a:noAutofit/>
          </a:bodyPr>
          <a:lstStyle/>
          <a:p>
            <a:pPr indent="-355600" lvl="0" marL="45720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Ensure teacher tenure</a:t>
            </a:r>
            <a:endParaRPr sz="2000">
              <a:solidFill>
                <a:srgbClr val="1A2835"/>
              </a:solidFill>
              <a:latin typeface="Franklin Gothic"/>
              <a:ea typeface="Franklin Gothic"/>
              <a:cs typeface="Franklin Gothic"/>
              <a:sym typeface="Franklin Gothic"/>
            </a:endParaRPr>
          </a:p>
          <a:p>
            <a:pPr indent="-355600" lvl="0" marL="45720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Hire teachers with higher degrees/encourage current teachers to pursue additional education</a:t>
            </a:r>
            <a:endParaRPr sz="2000">
              <a:solidFill>
                <a:srgbClr val="1A2835"/>
              </a:solidFill>
              <a:latin typeface="Franklin Gothic"/>
              <a:ea typeface="Franklin Gothic"/>
              <a:cs typeface="Franklin Gothic"/>
              <a:sym typeface="Franklin Gothic"/>
            </a:endParaRPr>
          </a:p>
          <a:p>
            <a:pPr indent="-355600" lvl="0" marL="45720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Equitable placing of students with teachers who have been certified</a:t>
            </a:r>
            <a:endParaRPr sz="2000">
              <a:solidFill>
                <a:srgbClr val="1A2835"/>
              </a:solidFill>
              <a:latin typeface="Franklin Gothic"/>
              <a:ea typeface="Franklin Gothic"/>
              <a:cs typeface="Franklin Gothic"/>
              <a:sym typeface="Franklin Gothic"/>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0" name="Shape 290"/>
        <p:cNvGrpSpPr/>
        <p:nvPr/>
      </p:nvGrpSpPr>
      <p:grpSpPr>
        <a:xfrm>
          <a:off x="0" y="0"/>
          <a:ext cx="0" cy="0"/>
          <a:chOff x="0" y="0"/>
          <a:chExt cx="0" cy="0"/>
        </a:xfrm>
      </p:grpSpPr>
      <p:pic>
        <p:nvPicPr>
          <p:cNvPr id="291" name="Google Shape;291;g2d0666b47b9_0_0"/>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292" name="Google Shape;292;g2d0666b47b9_0_0"/>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Recommendations (cont.)</a:t>
            </a:r>
            <a:endParaRPr b="1" i="0" sz="4800" u="none" cap="none" strike="noStrike">
              <a:solidFill>
                <a:schemeClr val="dk1"/>
              </a:solidFill>
              <a:latin typeface="Franklin Gothic"/>
              <a:ea typeface="Franklin Gothic"/>
              <a:cs typeface="Franklin Gothic"/>
              <a:sym typeface="Franklin Gothic"/>
            </a:endParaRPr>
          </a:p>
        </p:txBody>
      </p:sp>
      <p:sp>
        <p:nvSpPr>
          <p:cNvPr id="293" name="Google Shape;293;g2d0666b47b9_0_0"/>
          <p:cNvSpPr txBox="1"/>
          <p:nvPr/>
        </p:nvSpPr>
        <p:spPr>
          <a:xfrm>
            <a:off x="686375" y="1244100"/>
            <a:ext cx="7773300" cy="2655300"/>
          </a:xfrm>
          <a:prstGeom prst="rect">
            <a:avLst/>
          </a:prstGeom>
          <a:noFill/>
          <a:ln>
            <a:noFill/>
          </a:ln>
        </p:spPr>
        <p:txBody>
          <a:bodyPr anchorCtr="0" anchor="ctr" bIns="91425" lIns="91425" spcFirstLastPara="1" rIns="91425" wrap="square" tIns="91425">
            <a:noAutofit/>
          </a:bodyPr>
          <a:lstStyle/>
          <a:p>
            <a:pPr indent="-355600" lvl="0" marL="457200" rtl="0" algn="l">
              <a:lnSpc>
                <a:spcPct val="150000"/>
              </a:lnSpc>
              <a:spcBef>
                <a:spcPts val="0"/>
              </a:spcBef>
              <a:spcAft>
                <a:spcPts val="0"/>
              </a:spcAft>
              <a:buClr>
                <a:srgbClr val="E57200"/>
              </a:buClr>
              <a:buSzPts val="2000"/>
              <a:buFont typeface="Franklin Gothic"/>
              <a:buChar char="●"/>
            </a:pPr>
            <a:r>
              <a:rPr i="1" lang="en" sz="2000">
                <a:solidFill>
                  <a:srgbClr val="1A2835"/>
                </a:solidFill>
                <a:latin typeface="Franklin Gothic"/>
                <a:ea typeface="Franklin Gothic"/>
                <a:cs typeface="Franklin Gothic"/>
                <a:sym typeface="Franklin Gothic"/>
              </a:rPr>
              <a:t>For further analysis:</a:t>
            </a:r>
            <a:endParaRPr i="1" sz="2000">
              <a:solidFill>
                <a:srgbClr val="1A2835"/>
              </a:solidFill>
              <a:latin typeface="Franklin Gothic"/>
              <a:ea typeface="Franklin Gothic"/>
              <a:cs typeface="Franklin Gothic"/>
              <a:sym typeface="Franklin Gothic"/>
            </a:endParaRPr>
          </a:p>
          <a:p>
            <a:pPr indent="-355600" lvl="1" marL="91440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Longitudinal study</a:t>
            </a:r>
            <a:endParaRPr sz="2000">
              <a:solidFill>
                <a:srgbClr val="1A2835"/>
              </a:solidFill>
              <a:latin typeface="Franklin Gothic"/>
              <a:ea typeface="Franklin Gothic"/>
              <a:cs typeface="Franklin Gothic"/>
              <a:sym typeface="Franklin Gothic"/>
            </a:endParaRPr>
          </a:p>
          <a:p>
            <a:pPr indent="-355600" lvl="1" marL="914400" rtl="0" algn="l">
              <a:lnSpc>
                <a:spcPct val="150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Incorporating details of specific schools to generate more precise results</a:t>
            </a:r>
            <a:endParaRPr sz="2000">
              <a:solidFill>
                <a:srgbClr val="1A2835"/>
              </a:solidFill>
              <a:latin typeface="Franklin Gothic"/>
              <a:ea typeface="Franklin Gothic"/>
              <a:cs typeface="Franklin Gothic"/>
              <a:sym typeface="Franklin Gothic"/>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97" name="Shape 297"/>
        <p:cNvGrpSpPr/>
        <p:nvPr/>
      </p:nvGrpSpPr>
      <p:grpSpPr>
        <a:xfrm>
          <a:off x="0" y="0"/>
          <a:ext cx="0" cy="0"/>
          <a:chOff x="0" y="0"/>
          <a:chExt cx="0" cy="0"/>
        </a:xfrm>
      </p:grpSpPr>
      <p:sp>
        <p:nvSpPr>
          <p:cNvPr id="298" name="Google Shape;298;p7"/>
          <p:cNvSpPr txBox="1"/>
          <p:nvPr>
            <p:ph type="title"/>
          </p:nvPr>
        </p:nvSpPr>
        <p:spPr>
          <a:xfrm>
            <a:off x="706494" y="1652137"/>
            <a:ext cx="8194658" cy="1588800"/>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Clr>
                <a:schemeClr val="dk1"/>
              </a:buClr>
              <a:buSzPts val="4800"/>
              <a:buNone/>
            </a:pPr>
            <a:r>
              <a:rPr b="0" lang="en" sz="2200"/>
              <a:t>Russell Carlock, Research and Data Analyst, ACPS</a:t>
            </a:r>
            <a:endParaRPr b="0" sz="2200"/>
          </a:p>
          <a:p>
            <a:pPr indent="0" lvl="0" marL="0" rtl="0" algn="l">
              <a:lnSpc>
                <a:spcPct val="100000"/>
              </a:lnSpc>
              <a:spcBef>
                <a:spcPts val="0"/>
              </a:spcBef>
              <a:spcAft>
                <a:spcPts val="0"/>
              </a:spcAft>
              <a:buClr>
                <a:schemeClr val="dk1"/>
              </a:buClr>
              <a:buSzPts val="4800"/>
              <a:buNone/>
            </a:pPr>
            <a:r>
              <a:t/>
            </a:r>
            <a:endParaRPr b="0" sz="2200"/>
          </a:p>
          <a:p>
            <a:pPr indent="0" lvl="0" marL="0" rtl="0" algn="l">
              <a:lnSpc>
                <a:spcPct val="100000"/>
              </a:lnSpc>
              <a:spcBef>
                <a:spcPts val="0"/>
              </a:spcBef>
              <a:spcAft>
                <a:spcPts val="0"/>
              </a:spcAft>
              <a:buClr>
                <a:schemeClr val="dk1"/>
              </a:buClr>
              <a:buSzPts val="4800"/>
              <a:buNone/>
            </a:pPr>
            <a:r>
              <a:rPr b="0" lang="en" sz="2200"/>
              <a:t>Heman Shakeri, Assistant Professor, UVA SDS</a:t>
            </a:r>
            <a:endParaRPr b="0" sz="2200"/>
          </a:p>
        </p:txBody>
      </p:sp>
      <p:pic>
        <p:nvPicPr>
          <p:cNvPr id="299" name="Google Shape;299;p7"/>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300" name="Google Shape;300;p7"/>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i="0" lang="en" sz="3200" u="none" cap="none" strike="noStrike">
                <a:solidFill>
                  <a:srgbClr val="1A2835"/>
                </a:solidFill>
                <a:latin typeface="Franklin Gothic"/>
                <a:ea typeface="Franklin Gothic"/>
                <a:cs typeface="Franklin Gothic"/>
                <a:sym typeface="Franklin Gothic"/>
              </a:rPr>
              <a:t>Acknowledgements </a:t>
            </a:r>
            <a:endParaRPr b="1" i="0" sz="4800" u="none" cap="none" strike="noStrike">
              <a:solidFill>
                <a:schemeClr val="dk1"/>
              </a:solidFill>
              <a:latin typeface="Franklin Gothic"/>
              <a:ea typeface="Franklin Gothic"/>
              <a:cs typeface="Franklin Gothic"/>
              <a:sym typeface="Franklin Gothic"/>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04" name="Shape 304"/>
        <p:cNvGrpSpPr/>
        <p:nvPr/>
      </p:nvGrpSpPr>
      <p:grpSpPr>
        <a:xfrm>
          <a:off x="0" y="0"/>
          <a:ext cx="0" cy="0"/>
          <a:chOff x="0" y="0"/>
          <a:chExt cx="0" cy="0"/>
        </a:xfrm>
      </p:grpSpPr>
      <p:pic>
        <p:nvPicPr>
          <p:cNvPr id="305" name="Google Shape;305;p8"/>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306" name="Google Shape;306;p8"/>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i="0" lang="en" sz="3200" u="none" cap="none" strike="noStrike">
                <a:solidFill>
                  <a:srgbClr val="1A2835"/>
                </a:solidFill>
                <a:latin typeface="Franklin Gothic"/>
                <a:ea typeface="Franklin Gothic"/>
                <a:cs typeface="Franklin Gothic"/>
                <a:sym typeface="Franklin Gothic"/>
              </a:rPr>
              <a:t>Capstone Team </a:t>
            </a:r>
            <a:endParaRPr b="1" i="0" sz="4800" u="none" cap="none" strike="noStrike">
              <a:solidFill>
                <a:schemeClr val="dk1"/>
              </a:solidFill>
              <a:latin typeface="Franklin Gothic"/>
              <a:ea typeface="Franklin Gothic"/>
              <a:cs typeface="Franklin Gothic"/>
              <a:sym typeface="Franklin Gothic"/>
            </a:endParaRPr>
          </a:p>
        </p:txBody>
      </p:sp>
      <p:graphicFrame>
        <p:nvGraphicFramePr>
          <p:cNvPr id="307" name="Google Shape;307;p8"/>
          <p:cNvGraphicFramePr/>
          <p:nvPr/>
        </p:nvGraphicFramePr>
        <p:xfrm>
          <a:off x="953525" y="1114400"/>
          <a:ext cx="3000000" cy="3000000"/>
        </p:xfrm>
        <a:graphic>
          <a:graphicData uri="http://schemas.openxmlformats.org/drawingml/2006/table">
            <a:tbl>
              <a:tblPr>
                <a:noFill/>
                <a:tableStyleId>{C24E52A7-4C1F-46D8-BB96-29C7901F0443}</a:tableStyleId>
              </a:tblPr>
              <a:tblGrid>
                <a:gridCol w="3753075"/>
                <a:gridCol w="3753075"/>
              </a:tblGrid>
              <a:tr h="1612875">
                <a:tc>
                  <a:txBody>
                    <a:bodyPr/>
                    <a:lstStyle/>
                    <a:p>
                      <a:pPr indent="0" lvl="0" marL="0" rtl="0" algn="r">
                        <a:spcBef>
                          <a:spcPts val="0"/>
                        </a:spcBef>
                        <a:spcAft>
                          <a:spcPts val="0"/>
                        </a:spcAft>
                        <a:buNone/>
                      </a:pPr>
                      <a:r>
                        <a:rPr lang="en"/>
                        <a:t>Sirish Desai</a:t>
                      </a:r>
                      <a:endParaRPr/>
                    </a:p>
                  </a:txBody>
                  <a:tcPr marT="91425" marB="91425" marR="91425" marL="91425" anchor="b"/>
                </a:tc>
                <a:tc>
                  <a:txBody>
                    <a:bodyPr/>
                    <a:lstStyle/>
                    <a:p>
                      <a:pPr indent="0" lvl="0" marL="0" rtl="0" algn="r">
                        <a:spcBef>
                          <a:spcPts val="0"/>
                        </a:spcBef>
                        <a:spcAft>
                          <a:spcPts val="0"/>
                        </a:spcAft>
                        <a:buNone/>
                      </a:pPr>
                      <a:r>
                        <a:rPr lang="en"/>
                        <a:t>Noah Thro</a:t>
                      </a:r>
                      <a:endParaRPr/>
                    </a:p>
                  </a:txBody>
                  <a:tcPr marT="91425" marB="91425" marR="91425" marL="91425" anchor="b"/>
                </a:tc>
              </a:tr>
              <a:tr h="1612875">
                <a:tc>
                  <a:txBody>
                    <a:bodyPr/>
                    <a:lstStyle/>
                    <a:p>
                      <a:pPr indent="0" lvl="0" marL="0" rtl="0" algn="r">
                        <a:spcBef>
                          <a:spcPts val="0"/>
                        </a:spcBef>
                        <a:spcAft>
                          <a:spcPts val="0"/>
                        </a:spcAft>
                        <a:buNone/>
                      </a:pPr>
                      <a:r>
                        <a:rPr lang="en"/>
                        <a:t>Stephanie Landas</a:t>
                      </a:r>
                      <a:endParaRPr/>
                    </a:p>
                  </a:txBody>
                  <a:tcPr marT="91425" marB="91425" marR="91425" marL="91425" anchor="b"/>
                </a:tc>
                <a:tc>
                  <a:txBody>
                    <a:bodyPr/>
                    <a:lstStyle/>
                    <a:p>
                      <a:pPr indent="0" lvl="0" marL="0" rtl="0" algn="r">
                        <a:spcBef>
                          <a:spcPts val="0"/>
                        </a:spcBef>
                        <a:spcAft>
                          <a:spcPts val="0"/>
                        </a:spcAft>
                        <a:buNone/>
                      </a:pPr>
                      <a:r>
                        <a:rPr lang="en"/>
                        <a:t>Michelle Wu</a:t>
                      </a:r>
                      <a:endParaRPr/>
                    </a:p>
                  </a:txBody>
                  <a:tcPr marT="91425" marB="91425" marR="91425" marL="91425" anchor="b"/>
                </a:tc>
              </a:tr>
            </a:tbl>
          </a:graphicData>
        </a:graphic>
      </p:graphicFrame>
      <p:pic>
        <p:nvPicPr>
          <p:cNvPr id="308" name="Google Shape;308;p8"/>
          <p:cNvPicPr preferRelativeResize="0"/>
          <p:nvPr/>
        </p:nvPicPr>
        <p:blipFill rotWithShape="1">
          <a:blip r:embed="rId5">
            <a:alphaModFix/>
          </a:blip>
          <a:srcRect b="38374" l="0" r="9132" t="0"/>
          <a:stretch/>
        </p:blipFill>
        <p:spPr>
          <a:xfrm>
            <a:off x="953525" y="2727275"/>
            <a:ext cx="1614482" cy="1612877"/>
          </a:xfrm>
          <a:prstGeom prst="rect">
            <a:avLst/>
          </a:prstGeom>
          <a:noFill/>
          <a:ln>
            <a:noFill/>
          </a:ln>
        </p:spPr>
      </p:pic>
      <p:pic>
        <p:nvPicPr>
          <p:cNvPr id="309" name="Google Shape;309;p8"/>
          <p:cNvPicPr preferRelativeResize="0"/>
          <p:nvPr/>
        </p:nvPicPr>
        <p:blipFill>
          <a:blip r:embed="rId6">
            <a:alphaModFix/>
          </a:blip>
          <a:stretch>
            <a:fillRect/>
          </a:stretch>
        </p:blipFill>
        <p:spPr>
          <a:xfrm>
            <a:off x="953525" y="1114400"/>
            <a:ext cx="1614475" cy="1614475"/>
          </a:xfrm>
          <a:prstGeom prst="rect">
            <a:avLst/>
          </a:prstGeom>
          <a:noFill/>
          <a:ln>
            <a:noFill/>
          </a:ln>
        </p:spPr>
      </p:pic>
      <p:pic>
        <p:nvPicPr>
          <p:cNvPr id="310" name="Google Shape;310;p8"/>
          <p:cNvPicPr preferRelativeResize="0"/>
          <p:nvPr/>
        </p:nvPicPr>
        <p:blipFill rotWithShape="1">
          <a:blip r:embed="rId7">
            <a:alphaModFix/>
          </a:blip>
          <a:srcRect b="44224" l="22447" r="41723" t="0"/>
          <a:stretch/>
        </p:blipFill>
        <p:spPr>
          <a:xfrm>
            <a:off x="4706600" y="2727275"/>
            <a:ext cx="1393249" cy="1612873"/>
          </a:xfrm>
          <a:prstGeom prst="rect">
            <a:avLst/>
          </a:prstGeom>
          <a:noFill/>
          <a:ln>
            <a:noFill/>
          </a:ln>
        </p:spPr>
      </p:pic>
      <p:pic>
        <p:nvPicPr>
          <p:cNvPr id="311" name="Google Shape;311;p8"/>
          <p:cNvPicPr preferRelativeResize="0"/>
          <p:nvPr/>
        </p:nvPicPr>
        <p:blipFill rotWithShape="1">
          <a:blip r:embed="rId8">
            <a:alphaModFix/>
          </a:blip>
          <a:srcRect b="11108" l="0" r="0" t="11100"/>
          <a:stretch/>
        </p:blipFill>
        <p:spPr>
          <a:xfrm>
            <a:off x="4725638" y="1114400"/>
            <a:ext cx="1374225" cy="16144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7" name="Shape 77"/>
        <p:cNvGrpSpPr/>
        <p:nvPr/>
      </p:nvGrpSpPr>
      <p:grpSpPr>
        <a:xfrm>
          <a:off x="0" y="0"/>
          <a:ext cx="0" cy="0"/>
          <a:chOff x="0" y="0"/>
          <a:chExt cx="0" cy="0"/>
        </a:xfrm>
      </p:grpSpPr>
      <p:pic>
        <p:nvPicPr>
          <p:cNvPr id="78" name="Google Shape;78;g2d057aefd66_0_7"/>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79" name="Google Shape;79;g2d057aefd66_0_7"/>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Cultural Responsiveness Training</a:t>
            </a:r>
            <a:endParaRPr b="1" i="0" sz="4800" u="none" cap="none" strike="noStrike">
              <a:solidFill>
                <a:schemeClr val="dk1"/>
              </a:solidFill>
              <a:latin typeface="Franklin Gothic"/>
              <a:ea typeface="Franklin Gothic"/>
              <a:cs typeface="Franklin Gothic"/>
              <a:sym typeface="Franklin Gothic"/>
            </a:endParaRPr>
          </a:p>
        </p:txBody>
      </p:sp>
      <p:sp>
        <p:nvSpPr>
          <p:cNvPr id="80" name="Google Shape;80;g2d057aefd66_0_7"/>
          <p:cNvSpPr txBox="1"/>
          <p:nvPr/>
        </p:nvSpPr>
        <p:spPr>
          <a:xfrm>
            <a:off x="685350" y="1218450"/>
            <a:ext cx="7773300" cy="2851200"/>
          </a:xfrm>
          <a:prstGeom prst="rect">
            <a:avLst/>
          </a:prstGeom>
          <a:noFill/>
          <a:ln>
            <a:noFill/>
          </a:ln>
        </p:spPr>
        <p:txBody>
          <a:bodyPr anchorCtr="0" anchor="ctr" bIns="91425" lIns="91425" spcFirstLastPara="1" rIns="91425" wrap="square" tIns="91425">
            <a:noAutofit/>
          </a:bodyPr>
          <a:lstStyle/>
          <a:p>
            <a:pPr indent="-356870" lvl="0" marL="457200" marR="0" rtl="0" algn="l">
              <a:lnSpc>
                <a:spcPct val="115000"/>
              </a:lnSpc>
              <a:spcBef>
                <a:spcPts val="0"/>
              </a:spcBef>
              <a:spcAft>
                <a:spcPts val="0"/>
              </a:spcAft>
              <a:buClr>
                <a:srgbClr val="E57200"/>
              </a:buClr>
              <a:buSzPts val="2020"/>
              <a:buFont typeface="Franklin Gothic"/>
              <a:buChar char="●"/>
            </a:pPr>
            <a:r>
              <a:rPr lang="en" sz="2000">
                <a:solidFill>
                  <a:srgbClr val="1A2835"/>
                </a:solidFill>
                <a:latin typeface="Franklin Gothic"/>
                <a:ea typeface="Franklin Gothic"/>
                <a:cs typeface="Franklin Gothic"/>
                <a:sym typeface="Franklin Gothic"/>
              </a:rPr>
              <a:t>Research developed in the late 1990’s/early 2000’s</a:t>
            </a:r>
            <a:endParaRPr sz="2000">
              <a:solidFill>
                <a:srgbClr val="1A2835"/>
              </a:solidFill>
              <a:latin typeface="Franklin Gothic"/>
              <a:ea typeface="Franklin Gothic"/>
              <a:cs typeface="Franklin Gothic"/>
              <a:sym typeface="Franklin Gothic"/>
            </a:endParaRPr>
          </a:p>
          <a:p>
            <a:pPr indent="-356870" lvl="0" marL="457200" marR="0" rtl="0" algn="l">
              <a:lnSpc>
                <a:spcPct val="115000"/>
              </a:lnSpc>
              <a:spcBef>
                <a:spcPts val="0"/>
              </a:spcBef>
              <a:spcAft>
                <a:spcPts val="0"/>
              </a:spcAft>
              <a:buClr>
                <a:srgbClr val="E57200"/>
              </a:buClr>
              <a:buSzPts val="2020"/>
              <a:buFont typeface="Franklin Gothic"/>
              <a:buChar char="●"/>
            </a:pPr>
            <a:r>
              <a:rPr lang="en" sz="2000">
                <a:solidFill>
                  <a:srgbClr val="1A2835"/>
                </a:solidFill>
                <a:latin typeface="Franklin Gothic"/>
                <a:ea typeface="Franklin Gothic"/>
                <a:cs typeface="Franklin Gothic"/>
                <a:sym typeface="Franklin Gothic"/>
              </a:rPr>
              <a:t>Training for teachers in the </a:t>
            </a:r>
            <a:r>
              <a:rPr lang="en" sz="2000">
                <a:solidFill>
                  <a:srgbClr val="1A2835"/>
                </a:solidFill>
                <a:latin typeface="Franklin Gothic"/>
                <a:ea typeface="Franklin Gothic"/>
                <a:cs typeface="Franklin Gothic"/>
                <a:sym typeface="Franklin Gothic"/>
              </a:rPr>
              <a:t>Albemarle</a:t>
            </a:r>
            <a:r>
              <a:rPr lang="en" sz="2000">
                <a:solidFill>
                  <a:srgbClr val="1A2835"/>
                </a:solidFill>
                <a:latin typeface="Franklin Gothic"/>
                <a:ea typeface="Franklin Gothic"/>
                <a:cs typeface="Franklin Gothic"/>
                <a:sym typeface="Franklin Gothic"/>
              </a:rPr>
              <a:t> County Public School (ACPS) district began in 2015-2016</a:t>
            </a:r>
            <a:endParaRPr sz="2000">
              <a:solidFill>
                <a:srgbClr val="1A2835"/>
              </a:solidFill>
              <a:latin typeface="Franklin Gothic"/>
              <a:ea typeface="Franklin Gothic"/>
              <a:cs typeface="Franklin Gothic"/>
              <a:sym typeface="Franklin Gothic"/>
            </a:endParaRPr>
          </a:p>
          <a:p>
            <a:pPr indent="-355600" lvl="0" marL="4572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All licensed full time staff to be certified by 2026</a:t>
            </a:r>
            <a:endParaRPr sz="2000">
              <a:solidFill>
                <a:srgbClr val="1A2835"/>
              </a:solidFill>
              <a:latin typeface="Franklin Gothic"/>
              <a:ea typeface="Franklin Gothic"/>
              <a:cs typeface="Franklin Gothic"/>
              <a:sym typeface="Franklin Gothic"/>
            </a:endParaRPr>
          </a:p>
          <a:p>
            <a:pPr indent="-355600" lvl="0" marL="4572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Aim to </a:t>
            </a:r>
            <a:r>
              <a:rPr lang="en" sz="2000">
                <a:solidFill>
                  <a:srgbClr val="1A2835"/>
                </a:solidFill>
                <a:latin typeface="Franklin Gothic"/>
                <a:ea typeface="Franklin Gothic"/>
                <a:cs typeface="Franklin Gothic"/>
                <a:sym typeface="Franklin Gothic"/>
              </a:rPr>
              <a:t>increase</a:t>
            </a:r>
            <a:r>
              <a:rPr lang="en" sz="2000">
                <a:solidFill>
                  <a:srgbClr val="1A2835"/>
                </a:solidFill>
                <a:latin typeface="Franklin Gothic"/>
                <a:ea typeface="Franklin Gothic"/>
                <a:cs typeface="Franklin Gothic"/>
                <a:sym typeface="Franklin Gothic"/>
              </a:rPr>
              <a:t> cultural awareness in the classroom</a:t>
            </a:r>
            <a:endParaRPr sz="2000">
              <a:solidFill>
                <a:srgbClr val="1A2835"/>
              </a:solidFill>
              <a:latin typeface="Franklin Gothic"/>
              <a:ea typeface="Franklin Gothic"/>
              <a:cs typeface="Franklin Gothic"/>
              <a:sym typeface="Franklin Gothic"/>
            </a:endParaRPr>
          </a:p>
          <a:p>
            <a:pPr indent="-228600" lvl="0" marL="457200" marR="0" rtl="0" algn="l">
              <a:lnSpc>
                <a:spcPct val="115000"/>
              </a:lnSpc>
              <a:spcBef>
                <a:spcPts val="0"/>
              </a:spcBef>
              <a:spcAft>
                <a:spcPts val="0"/>
              </a:spcAft>
              <a:buClr>
                <a:srgbClr val="E57200"/>
              </a:buClr>
              <a:buSzPts val="2020"/>
              <a:buFont typeface="Franklin Gothic"/>
              <a:buNone/>
            </a:pPr>
            <a:r>
              <a:t/>
            </a:r>
            <a:endParaRPr b="0" i="0" sz="2020" u="none" cap="none" strike="noStrike">
              <a:solidFill>
                <a:srgbClr val="1A2835"/>
              </a:solidFill>
              <a:latin typeface="Franklin Gothic"/>
              <a:ea typeface="Franklin Gothic"/>
              <a:cs typeface="Franklin Gothic"/>
              <a:sym typeface="Franklin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4" name="Shape 84"/>
        <p:cNvGrpSpPr/>
        <p:nvPr/>
      </p:nvGrpSpPr>
      <p:grpSpPr>
        <a:xfrm>
          <a:off x="0" y="0"/>
          <a:ext cx="0" cy="0"/>
          <a:chOff x="0" y="0"/>
          <a:chExt cx="0" cy="0"/>
        </a:xfrm>
      </p:grpSpPr>
      <p:pic>
        <p:nvPicPr>
          <p:cNvPr id="85" name="Google Shape;85;g2d057aefd66_0_21"/>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86" name="Google Shape;86;g2d057aefd66_0_21"/>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Research Questions</a:t>
            </a:r>
            <a:endParaRPr b="1" i="0" sz="4800" u="none" cap="none" strike="noStrike">
              <a:solidFill>
                <a:schemeClr val="dk1"/>
              </a:solidFill>
              <a:latin typeface="Franklin Gothic"/>
              <a:ea typeface="Franklin Gothic"/>
              <a:cs typeface="Franklin Gothic"/>
              <a:sym typeface="Franklin Gothic"/>
            </a:endParaRPr>
          </a:p>
        </p:txBody>
      </p:sp>
      <p:sp>
        <p:nvSpPr>
          <p:cNvPr id="87" name="Google Shape;87;g2d057aefd66_0_21"/>
          <p:cNvSpPr txBox="1"/>
          <p:nvPr/>
        </p:nvSpPr>
        <p:spPr>
          <a:xfrm>
            <a:off x="685350" y="1218450"/>
            <a:ext cx="7773300" cy="2031000"/>
          </a:xfrm>
          <a:prstGeom prst="rect">
            <a:avLst/>
          </a:prstGeom>
          <a:noFill/>
          <a:ln>
            <a:noFill/>
          </a:ln>
        </p:spPr>
        <p:txBody>
          <a:bodyPr anchorCtr="0" anchor="ctr" bIns="91425" lIns="91425" spcFirstLastPara="1" rIns="91425" wrap="square" tIns="91425">
            <a:noAutofit/>
          </a:bodyPr>
          <a:lstStyle/>
          <a:p>
            <a:pPr indent="-356870" lvl="0" marL="457200" marR="0" rtl="0" algn="l">
              <a:lnSpc>
                <a:spcPct val="115000"/>
              </a:lnSpc>
              <a:spcBef>
                <a:spcPts val="0"/>
              </a:spcBef>
              <a:spcAft>
                <a:spcPts val="0"/>
              </a:spcAft>
              <a:buClr>
                <a:srgbClr val="E57200"/>
              </a:buClr>
              <a:buSzPts val="2020"/>
              <a:buFont typeface="Franklin Gothic"/>
              <a:buChar char="●"/>
            </a:pPr>
            <a:r>
              <a:rPr lang="en" sz="2000">
                <a:solidFill>
                  <a:srgbClr val="1A2835"/>
                </a:solidFill>
                <a:latin typeface="Franklin Gothic"/>
                <a:ea typeface="Franklin Gothic"/>
                <a:cs typeface="Franklin Gothic"/>
                <a:sym typeface="Franklin Gothic"/>
              </a:rPr>
              <a:t>Did the cultural responsiveness training have a measurable and statistically significant impact on student </a:t>
            </a:r>
            <a:r>
              <a:rPr lang="en" sz="2000">
                <a:solidFill>
                  <a:srgbClr val="1A2835"/>
                </a:solidFill>
                <a:latin typeface="Franklin Gothic"/>
                <a:ea typeface="Franklin Gothic"/>
                <a:cs typeface="Franklin Gothic"/>
                <a:sym typeface="Franklin Gothic"/>
              </a:rPr>
              <a:t>growth</a:t>
            </a:r>
            <a:r>
              <a:rPr lang="en" sz="2000">
                <a:solidFill>
                  <a:srgbClr val="1A2835"/>
                </a:solidFill>
                <a:latin typeface="Franklin Gothic"/>
                <a:ea typeface="Franklin Gothic"/>
                <a:cs typeface="Franklin Gothic"/>
                <a:sym typeface="Franklin Gothic"/>
              </a:rPr>
              <a:t>?</a:t>
            </a:r>
            <a:endParaRPr sz="2000">
              <a:solidFill>
                <a:srgbClr val="1A2835"/>
              </a:solidFill>
              <a:latin typeface="Franklin Gothic"/>
              <a:ea typeface="Franklin Gothic"/>
              <a:cs typeface="Franklin Gothic"/>
              <a:sym typeface="Franklin Gothic"/>
            </a:endParaRPr>
          </a:p>
          <a:p>
            <a:pPr indent="-355600" lvl="0" marL="4572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Are there other variables that influence student growth more strongly?</a:t>
            </a:r>
            <a:endParaRPr b="0" i="0" sz="2020" u="none" cap="none" strike="noStrike">
              <a:solidFill>
                <a:srgbClr val="1A2835"/>
              </a:solidFill>
              <a:latin typeface="Franklin Gothic"/>
              <a:ea typeface="Franklin Gothic"/>
              <a:cs typeface="Franklin Gothic"/>
              <a:sym typeface="Franklin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1" name="Shape 91"/>
        <p:cNvGrpSpPr/>
        <p:nvPr/>
      </p:nvGrpSpPr>
      <p:grpSpPr>
        <a:xfrm>
          <a:off x="0" y="0"/>
          <a:ext cx="0" cy="0"/>
          <a:chOff x="0" y="0"/>
          <a:chExt cx="0" cy="0"/>
        </a:xfrm>
      </p:grpSpPr>
      <p:sp>
        <p:nvSpPr>
          <p:cNvPr id="92" name="Google Shape;92;g2d057aefd66_0_27"/>
          <p:cNvSpPr txBox="1"/>
          <p:nvPr>
            <p:ph idx="12" type="sldNum"/>
          </p:nvPr>
        </p:nvSpPr>
        <p:spPr>
          <a:xfrm>
            <a:off x="8574953" y="4565000"/>
            <a:ext cx="333300" cy="393600"/>
          </a:xfrm>
          <a:prstGeom prst="rect">
            <a:avLst/>
          </a:prstGeom>
          <a:noFill/>
          <a:ln>
            <a:noFill/>
          </a:ln>
        </p:spPr>
        <p:txBody>
          <a:bodyPr anchorCtr="0" anchor="ctr" bIns="91425" lIns="91425" spcFirstLastPara="1" rIns="91425" wrap="square" tIns="91425">
            <a:normAutofit/>
          </a:bodyPr>
          <a:lstStyle/>
          <a:p>
            <a:pPr indent="0" lvl="0" marL="0" rtl="0" algn="ctr">
              <a:lnSpc>
                <a:spcPct val="100000"/>
              </a:lnSpc>
              <a:spcBef>
                <a:spcPts val="0"/>
              </a:spcBef>
              <a:spcAft>
                <a:spcPts val="0"/>
              </a:spcAft>
              <a:buSzPts val="1200"/>
              <a:buNone/>
            </a:pPr>
            <a:fld id="{00000000-1234-1234-1234-123412341234}" type="slidenum">
              <a:rPr lang="en" sz="1200">
                <a:solidFill>
                  <a:srgbClr val="1A2835"/>
                </a:solidFill>
                <a:latin typeface="Franklin Gothic"/>
                <a:ea typeface="Franklin Gothic"/>
                <a:cs typeface="Franklin Gothic"/>
                <a:sym typeface="Franklin Gothic"/>
              </a:rPr>
              <a:t>‹#›</a:t>
            </a:fld>
            <a:endParaRPr sz="1200">
              <a:solidFill>
                <a:srgbClr val="1A2835"/>
              </a:solidFill>
              <a:latin typeface="Franklin Gothic"/>
              <a:ea typeface="Franklin Gothic"/>
              <a:cs typeface="Franklin Gothic"/>
              <a:sym typeface="Franklin Gothic"/>
            </a:endParaRPr>
          </a:p>
        </p:txBody>
      </p:sp>
      <p:pic>
        <p:nvPicPr>
          <p:cNvPr id="93" name="Google Shape;93;g2d057aefd66_0_27"/>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94" name="Google Shape;94;g2d057aefd66_0_27"/>
          <p:cNvSpPr txBox="1"/>
          <p:nvPr>
            <p:ph type="title"/>
          </p:nvPr>
        </p:nvSpPr>
        <p:spPr>
          <a:xfrm>
            <a:off x="686375" y="2079824"/>
            <a:ext cx="7888500" cy="13542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990"/>
              <a:buNone/>
            </a:pPr>
            <a:r>
              <a:rPr lang="en">
                <a:solidFill>
                  <a:srgbClr val="1A2835"/>
                </a:solidFill>
              </a:rPr>
              <a:t>Data</a:t>
            </a:r>
            <a:endParaRPr/>
          </a:p>
        </p:txBody>
      </p:sp>
      <p:sp>
        <p:nvSpPr>
          <p:cNvPr id="95" name="Google Shape;95;g2d057aefd66_0_27"/>
          <p:cNvSpPr/>
          <p:nvPr/>
        </p:nvSpPr>
        <p:spPr>
          <a:xfrm flipH="1" rot="10800000">
            <a:off x="812685" y="3656930"/>
            <a:ext cx="374400" cy="14400"/>
          </a:xfrm>
          <a:prstGeom prst="rect">
            <a:avLst/>
          </a:prstGeom>
          <a:solidFill>
            <a:srgbClr val="E57200"/>
          </a:solidFill>
          <a:ln cap="flat" cmpd="sng" w="19050">
            <a:solidFill>
              <a:srgbClr val="E572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9" name="Shape 99"/>
        <p:cNvGrpSpPr/>
        <p:nvPr/>
      </p:nvGrpSpPr>
      <p:grpSpPr>
        <a:xfrm>
          <a:off x="0" y="0"/>
          <a:ext cx="0" cy="0"/>
          <a:chOff x="0" y="0"/>
          <a:chExt cx="0" cy="0"/>
        </a:xfrm>
      </p:grpSpPr>
      <p:pic>
        <p:nvPicPr>
          <p:cNvPr id="100" name="Google Shape;100;g2d057aefd66_0_34"/>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01" name="Google Shape;101;g2d057aefd66_0_34"/>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Data Overview</a:t>
            </a:r>
            <a:endParaRPr b="1" i="0" sz="4800" u="none" cap="none" strike="noStrike">
              <a:solidFill>
                <a:schemeClr val="dk1"/>
              </a:solidFill>
              <a:latin typeface="Franklin Gothic"/>
              <a:ea typeface="Franklin Gothic"/>
              <a:cs typeface="Franklin Gothic"/>
              <a:sym typeface="Franklin Gothic"/>
            </a:endParaRPr>
          </a:p>
        </p:txBody>
      </p:sp>
      <p:sp>
        <p:nvSpPr>
          <p:cNvPr id="102" name="Google Shape;102;g2d057aefd66_0_34"/>
          <p:cNvSpPr txBox="1"/>
          <p:nvPr/>
        </p:nvSpPr>
        <p:spPr>
          <a:xfrm>
            <a:off x="685350" y="1074675"/>
            <a:ext cx="7773300" cy="3564900"/>
          </a:xfrm>
          <a:prstGeom prst="rect">
            <a:avLst/>
          </a:prstGeom>
          <a:noFill/>
          <a:ln>
            <a:noFill/>
          </a:ln>
        </p:spPr>
        <p:txBody>
          <a:bodyPr anchorCtr="0" anchor="ctr" bIns="91425" lIns="91425" spcFirstLastPara="1" rIns="91425" wrap="square" tIns="91425">
            <a:noAutofit/>
          </a:bodyPr>
          <a:lstStyle/>
          <a:p>
            <a:pPr indent="-356870" lvl="0" marL="457200" rtl="0" algn="l">
              <a:lnSpc>
                <a:spcPct val="115000"/>
              </a:lnSpc>
              <a:spcBef>
                <a:spcPts val="0"/>
              </a:spcBef>
              <a:spcAft>
                <a:spcPts val="0"/>
              </a:spcAft>
              <a:buClr>
                <a:srgbClr val="E57200"/>
              </a:buClr>
              <a:buSzPts val="2020"/>
              <a:buFont typeface="Franklin Gothic"/>
              <a:buChar char="●"/>
            </a:pPr>
            <a:r>
              <a:rPr lang="en" sz="2000">
                <a:solidFill>
                  <a:srgbClr val="1A2835"/>
                </a:solidFill>
                <a:latin typeface="Franklin Gothic"/>
                <a:ea typeface="Franklin Gothic"/>
                <a:cs typeface="Franklin Gothic"/>
                <a:sym typeface="Franklin Gothic"/>
              </a:rPr>
              <a:t>9,520 cases of 4</a:t>
            </a:r>
            <a:r>
              <a:rPr baseline="30000" lang="en" sz="2000">
                <a:solidFill>
                  <a:srgbClr val="1A2835"/>
                </a:solidFill>
                <a:latin typeface="Franklin Gothic"/>
                <a:ea typeface="Franklin Gothic"/>
                <a:cs typeface="Franklin Gothic"/>
                <a:sym typeface="Franklin Gothic"/>
              </a:rPr>
              <a:t>th</a:t>
            </a:r>
            <a:r>
              <a:rPr lang="en" sz="2000">
                <a:solidFill>
                  <a:srgbClr val="1A2835"/>
                </a:solidFill>
                <a:latin typeface="Franklin Gothic"/>
                <a:ea typeface="Franklin Gothic"/>
                <a:cs typeface="Franklin Gothic"/>
                <a:sym typeface="Franklin Gothic"/>
              </a:rPr>
              <a:t> to 8</a:t>
            </a:r>
            <a:r>
              <a:rPr baseline="30000" lang="en" sz="2000">
                <a:solidFill>
                  <a:srgbClr val="1A2835"/>
                </a:solidFill>
                <a:latin typeface="Franklin Gothic"/>
                <a:ea typeface="Franklin Gothic"/>
                <a:cs typeface="Franklin Gothic"/>
                <a:sym typeface="Franklin Gothic"/>
              </a:rPr>
              <a:t>th </a:t>
            </a:r>
            <a:r>
              <a:rPr lang="en" sz="2000">
                <a:solidFill>
                  <a:srgbClr val="1A2835"/>
                </a:solidFill>
                <a:latin typeface="Franklin Gothic"/>
                <a:ea typeface="Franklin Gothic"/>
                <a:cs typeface="Franklin Gothic"/>
                <a:sym typeface="Franklin Gothic"/>
              </a:rPr>
              <a:t>graders from the 2022-2023 academic year.</a:t>
            </a:r>
            <a:endParaRPr sz="2000">
              <a:solidFill>
                <a:srgbClr val="1A2835"/>
              </a:solidFill>
              <a:latin typeface="Franklin Gothic"/>
              <a:ea typeface="Franklin Gothic"/>
              <a:cs typeface="Franklin Gothic"/>
              <a:sym typeface="Franklin Gothic"/>
            </a:endParaRPr>
          </a:p>
          <a:p>
            <a:pPr indent="-355600" lvl="0" marL="45720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Information on:</a:t>
            </a:r>
            <a:endParaRPr sz="2000">
              <a:solidFill>
                <a:srgbClr val="1A2835"/>
              </a:solidFill>
              <a:latin typeface="Franklin Gothic"/>
              <a:ea typeface="Franklin Gothic"/>
              <a:cs typeface="Franklin Gothic"/>
              <a:sym typeface="Franklin Gothic"/>
            </a:endParaRPr>
          </a:p>
          <a:p>
            <a:pPr indent="-355600" lvl="1" marL="91440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Student demographics </a:t>
            </a:r>
            <a:endParaRPr sz="2000">
              <a:solidFill>
                <a:srgbClr val="1A2835"/>
              </a:solidFill>
              <a:latin typeface="Franklin Gothic"/>
              <a:ea typeface="Franklin Gothic"/>
              <a:cs typeface="Franklin Gothic"/>
              <a:sym typeface="Franklin Gothic"/>
            </a:endParaRPr>
          </a:p>
          <a:p>
            <a:pPr indent="-355600" lvl="1" marL="91440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Teacher demographics </a:t>
            </a:r>
            <a:endParaRPr sz="2000">
              <a:solidFill>
                <a:srgbClr val="1A2835"/>
              </a:solidFill>
              <a:latin typeface="Franklin Gothic"/>
              <a:ea typeface="Franklin Gothic"/>
              <a:cs typeface="Franklin Gothic"/>
              <a:sym typeface="Franklin Gothic"/>
            </a:endParaRPr>
          </a:p>
          <a:p>
            <a:pPr indent="-355600" lvl="1" marL="91440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Student testing outcomes from reading and math VA Standards of Learning (SOLs) exams</a:t>
            </a:r>
            <a:endParaRPr sz="2000">
              <a:solidFill>
                <a:srgbClr val="1A2835"/>
              </a:solidFill>
              <a:latin typeface="Franklin Gothic"/>
              <a:ea typeface="Franklin Gothic"/>
              <a:cs typeface="Franklin Gothic"/>
              <a:sym typeface="Franklin Gothic"/>
            </a:endParaRPr>
          </a:p>
          <a:p>
            <a:pPr indent="-355600" lvl="2" marL="1371600" rtl="0" algn="l">
              <a:lnSpc>
                <a:spcPct val="115000"/>
              </a:lnSpc>
              <a:spcBef>
                <a:spcPts val="0"/>
              </a:spcBef>
              <a:spcAft>
                <a:spcPts val="0"/>
              </a:spcAft>
              <a:buSzPts val="2000"/>
              <a:buFont typeface="Franklin Gothic"/>
              <a:buChar char="■"/>
            </a:pPr>
            <a:r>
              <a:rPr lang="en" sz="2000">
                <a:solidFill>
                  <a:srgbClr val="1A2835"/>
                </a:solidFill>
                <a:latin typeface="Franklin Gothic"/>
                <a:ea typeface="Franklin Gothic"/>
                <a:cs typeface="Franklin Gothic"/>
                <a:sym typeface="Franklin Gothic"/>
              </a:rPr>
              <a:t>Expected achievement, actual achievement, and growth</a:t>
            </a:r>
            <a:endParaRPr sz="2000">
              <a:solidFill>
                <a:srgbClr val="1A2835"/>
              </a:solidFill>
              <a:latin typeface="Franklin Gothic"/>
              <a:ea typeface="Franklin Gothic"/>
              <a:cs typeface="Franklin Gothic"/>
              <a:sym typeface="Franklin Gothic"/>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6" name="Shape 106"/>
        <p:cNvGrpSpPr/>
        <p:nvPr/>
      </p:nvGrpSpPr>
      <p:grpSpPr>
        <a:xfrm>
          <a:off x="0" y="0"/>
          <a:ext cx="0" cy="0"/>
          <a:chOff x="0" y="0"/>
          <a:chExt cx="0" cy="0"/>
        </a:xfrm>
      </p:grpSpPr>
      <p:pic>
        <p:nvPicPr>
          <p:cNvPr id="107" name="Google Shape;107;g2d057aefd66_0_46"/>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08" name="Google Shape;108;g2d057aefd66_0_46"/>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Assumptions</a:t>
            </a:r>
            <a:endParaRPr b="1" i="0" sz="4800" u="none" cap="none" strike="noStrike">
              <a:solidFill>
                <a:schemeClr val="dk1"/>
              </a:solidFill>
              <a:latin typeface="Franklin Gothic"/>
              <a:ea typeface="Franklin Gothic"/>
              <a:cs typeface="Franklin Gothic"/>
              <a:sym typeface="Franklin Gothic"/>
            </a:endParaRPr>
          </a:p>
        </p:txBody>
      </p:sp>
      <p:sp>
        <p:nvSpPr>
          <p:cNvPr id="109" name="Google Shape;109;g2d057aefd66_0_46"/>
          <p:cNvSpPr txBox="1"/>
          <p:nvPr/>
        </p:nvSpPr>
        <p:spPr>
          <a:xfrm>
            <a:off x="685350" y="1218450"/>
            <a:ext cx="7773300" cy="3128400"/>
          </a:xfrm>
          <a:prstGeom prst="rect">
            <a:avLst/>
          </a:prstGeom>
          <a:noFill/>
          <a:ln>
            <a:noFill/>
          </a:ln>
        </p:spPr>
        <p:txBody>
          <a:bodyPr anchorCtr="0" anchor="ctr" bIns="91425" lIns="91425" spcFirstLastPara="1" rIns="91425" wrap="square" tIns="91425">
            <a:noAutofit/>
          </a:bodyPr>
          <a:lstStyle/>
          <a:p>
            <a:pPr indent="-356870" lvl="0" marL="457200" marR="0" rtl="0" algn="l">
              <a:lnSpc>
                <a:spcPct val="115000"/>
              </a:lnSpc>
              <a:spcBef>
                <a:spcPts val="0"/>
              </a:spcBef>
              <a:spcAft>
                <a:spcPts val="0"/>
              </a:spcAft>
              <a:buClr>
                <a:srgbClr val="E57200"/>
              </a:buClr>
              <a:buSzPts val="2020"/>
              <a:buFont typeface="Franklin Gothic"/>
              <a:buChar char="●"/>
            </a:pPr>
            <a:r>
              <a:rPr lang="en" sz="2000">
                <a:solidFill>
                  <a:srgbClr val="1A2835"/>
                </a:solidFill>
                <a:latin typeface="Franklin Gothic"/>
                <a:ea typeface="Franklin Gothic"/>
                <a:cs typeface="Franklin Gothic"/>
                <a:sym typeface="Franklin Gothic"/>
              </a:rPr>
              <a:t>Cases were unique, had no relation to each other, and has been correctly aligned</a:t>
            </a:r>
            <a:endParaRPr sz="2000">
              <a:solidFill>
                <a:srgbClr val="1A2835"/>
              </a:solidFill>
              <a:latin typeface="Franklin Gothic"/>
              <a:ea typeface="Franklin Gothic"/>
              <a:cs typeface="Franklin Gothic"/>
              <a:sym typeface="Franklin Gothic"/>
            </a:endParaRPr>
          </a:p>
          <a:p>
            <a:pPr indent="-356869" lvl="1" marL="914400" marR="0" rtl="0" algn="l">
              <a:lnSpc>
                <a:spcPct val="115000"/>
              </a:lnSpc>
              <a:spcBef>
                <a:spcPts val="0"/>
              </a:spcBef>
              <a:spcAft>
                <a:spcPts val="0"/>
              </a:spcAft>
              <a:buClr>
                <a:srgbClr val="E57200"/>
              </a:buClr>
              <a:buSzPts val="2020"/>
              <a:buFont typeface="Franklin Gothic"/>
              <a:buChar char="○"/>
            </a:pPr>
            <a:r>
              <a:rPr lang="en" sz="2000">
                <a:solidFill>
                  <a:srgbClr val="1A2835"/>
                </a:solidFill>
                <a:latin typeface="Franklin Gothic"/>
                <a:ea typeface="Franklin Gothic"/>
                <a:cs typeface="Franklin Gothic"/>
                <a:sym typeface="Franklin Gothic"/>
              </a:rPr>
              <a:t>Possible for a student to have a reading row and a math row but given that we do not have any student identification to align these rows, we assume that each row is a different student</a:t>
            </a:r>
            <a:endParaRPr sz="2000">
              <a:solidFill>
                <a:srgbClr val="1A2835"/>
              </a:solidFill>
              <a:latin typeface="Franklin Gothic"/>
              <a:ea typeface="Franklin Gothic"/>
              <a:cs typeface="Franklin Gothic"/>
              <a:sym typeface="Franklin Gothic"/>
            </a:endParaRPr>
          </a:p>
          <a:p>
            <a:pPr indent="-356870" lvl="0" marL="457200" marR="0" rtl="0" algn="l">
              <a:lnSpc>
                <a:spcPct val="115000"/>
              </a:lnSpc>
              <a:spcBef>
                <a:spcPts val="0"/>
              </a:spcBef>
              <a:spcAft>
                <a:spcPts val="0"/>
              </a:spcAft>
              <a:buClr>
                <a:srgbClr val="E57200"/>
              </a:buClr>
              <a:buSzPts val="2020"/>
              <a:buFont typeface="Franklin Gothic"/>
              <a:buChar char="●"/>
            </a:pPr>
            <a:r>
              <a:rPr lang="en" sz="2000">
                <a:solidFill>
                  <a:srgbClr val="1A2835"/>
                </a:solidFill>
                <a:latin typeface="Franklin Gothic"/>
                <a:ea typeface="Franklin Gothic"/>
                <a:cs typeface="Franklin Gothic"/>
                <a:sym typeface="Franklin Gothic"/>
              </a:rPr>
              <a:t>Cultural training certificates were obtained with full effort by the principals and teachers</a:t>
            </a:r>
            <a:endParaRPr sz="2000">
              <a:solidFill>
                <a:srgbClr val="1A2835"/>
              </a:solidFill>
              <a:latin typeface="Franklin Gothic"/>
              <a:ea typeface="Franklin Gothic"/>
              <a:cs typeface="Franklin Gothic"/>
              <a:sym typeface="Franklin Gothic"/>
            </a:endParaRPr>
          </a:p>
          <a:p>
            <a:pPr indent="-228600" lvl="0" marL="457200" marR="0" rtl="0" algn="l">
              <a:lnSpc>
                <a:spcPct val="115000"/>
              </a:lnSpc>
              <a:spcBef>
                <a:spcPts val="0"/>
              </a:spcBef>
              <a:spcAft>
                <a:spcPts val="0"/>
              </a:spcAft>
              <a:buClr>
                <a:srgbClr val="E57200"/>
              </a:buClr>
              <a:buSzPts val="2020"/>
              <a:buFont typeface="Franklin Gothic"/>
              <a:buNone/>
            </a:pPr>
            <a:r>
              <a:t/>
            </a:r>
            <a:endParaRPr b="0" i="0" sz="2020" u="none" cap="none" strike="noStrike">
              <a:solidFill>
                <a:srgbClr val="1A2835"/>
              </a:solidFill>
              <a:latin typeface="Franklin Gothic"/>
              <a:ea typeface="Franklin Gothic"/>
              <a:cs typeface="Franklin Gothic"/>
              <a:sym typeface="Franklin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pic>
        <p:nvPicPr>
          <p:cNvPr id="114" name="Google Shape;114;g2d057aefd66_0_58"/>
          <p:cNvPicPr preferRelativeResize="0"/>
          <p:nvPr/>
        </p:nvPicPr>
        <p:blipFill rotWithShape="1">
          <a:blip r:embed="rId4">
            <a:alphaModFix/>
          </a:blip>
          <a:srcRect b="0" l="0" r="0" t="0"/>
          <a:stretch/>
        </p:blipFill>
        <p:spPr>
          <a:xfrm>
            <a:off x="291150" y="4697975"/>
            <a:ext cx="1682658" cy="127650"/>
          </a:xfrm>
          <a:prstGeom prst="rect">
            <a:avLst/>
          </a:prstGeom>
          <a:noFill/>
          <a:ln>
            <a:noFill/>
          </a:ln>
        </p:spPr>
      </p:pic>
      <p:sp>
        <p:nvSpPr>
          <p:cNvPr id="115" name="Google Shape;115;g2d057aefd66_0_58"/>
          <p:cNvSpPr txBox="1"/>
          <p:nvPr/>
        </p:nvSpPr>
        <p:spPr>
          <a:xfrm>
            <a:off x="686375" y="455700"/>
            <a:ext cx="7773300" cy="545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4800"/>
              <a:buFont typeface="Franklin Gothic"/>
              <a:buNone/>
            </a:pPr>
            <a:r>
              <a:rPr b="1" lang="en" sz="3200">
                <a:solidFill>
                  <a:srgbClr val="1A2835"/>
                </a:solidFill>
                <a:latin typeface="Franklin Gothic"/>
                <a:ea typeface="Franklin Gothic"/>
                <a:cs typeface="Franklin Gothic"/>
                <a:sym typeface="Franklin Gothic"/>
              </a:rPr>
              <a:t>Limitations</a:t>
            </a:r>
            <a:endParaRPr b="1" i="0" sz="4800" u="none" cap="none" strike="noStrike">
              <a:solidFill>
                <a:schemeClr val="dk1"/>
              </a:solidFill>
              <a:latin typeface="Franklin Gothic"/>
              <a:ea typeface="Franklin Gothic"/>
              <a:cs typeface="Franklin Gothic"/>
              <a:sym typeface="Franklin Gothic"/>
            </a:endParaRPr>
          </a:p>
        </p:txBody>
      </p:sp>
      <p:sp>
        <p:nvSpPr>
          <p:cNvPr id="116" name="Google Shape;116;g2d057aefd66_0_58"/>
          <p:cNvSpPr txBox="1"/>
          <p:nvPr/>
        </p:nvSpPr>
        <p:spPr>
          <a:xfrm>
            <a:off x="685350" y="1218450"/>
            <a:ext cx="7773300" cy="3265800"/>
          </a:xfrm>
          <a:prstGeom prst="rect">
            <a:avLst/>
          </a:prstGeom>
          <a:noFill/>
          <a:ln>
            <a:noFill/>
          </a:ln>
        </p:spPr>
        <p:txBody>
          <a:bodyPr anchorCtr="0" anchor="ctr" bIns="91425" lIns="91425" spcFirstLastPara="1" rIns="91425" wrap="square" tIns="91425">
            <a:noAutofit/>
          </a:bodyPr>
          <a:lstStyle/>
          <a:p>
            <a:pPr indent="-356870" lvl="0" marL="457200" marR="0" rtl="0" algn="l">
              <a:lnSpc>
                <a:spcPct val="115000"/>
              </a:lnSpc>
              <a:spcBef>
                <a:spcPts val="0"/>
              </a:spcBef>
              <a:spcAft>
                <a:spcPts val="0"/>
              </a:spcAft>
              <a:buClr>
                <a:srgbClr val="E57200"/>
              </a:buClr>
              <a:buSzPts val="2020"/>
              <a:buFont typeface="Franklin Gothic"/>
              <a:buChar char="●"/>
            </a:pPr>
            <a:r>
              <a:rPr lang="en" sz="2000">
                <a:solidFill>
                  <a:srgbClr val="1A2835"/>
                </a:solidFill>
                <a:latin typeface="Franklin Gothic"/>
                <a:ea typeface="Franklin Gothic"/>
                <a:cs typeface="Franklin Gothic"/>
                <a:sym typeface="Franklin Gothic"/>
              </a:rPr>
              <a:t>Family Educational Rights and Privacy Act</a:t>
            </a:r>
            <a:endParaRPr sz="2000">
              <a:solidFill>
                <a:srgbClr val="1A2835"/>
              </a:solidFill>
              <a:latin typeface="Franklin Gothic"/>
              <a:ea typeface="Franklin Gothic"/>
              <a:cs typeface="Franklin Gothic"/>
              <a:sym typeface="Franklin Gothic"/>
            </a:endParaRPr>
          </a:p>
          <a:p>
            <a:pPr indent="-355600" lvl="0" marL="4572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Missing growth data:</a:t>
            </a:r>
            <a:endParaRPr sz="2000">
              <a:solidFill>
                <a:srgbClr val="1A2835"/>
              </a:solidFill>
              <a:latin typeface="Franklin Gothic"/>
              <a:ea typeface="Franklin Gothic"/>
              <a:cs typeface="Franklin Gothic"/>
              <a:sym typeface="Franklin Gothic"/>
            </a:endParaRPr>
          </a:p>
          <a:p>
            <a:pPr indent="-355600" lvl="1" marL="9144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472 for reading scores</a:t>
            </a:r>
            <a:endParaRPr sz="2000">
              <a:solidFill>
                <a:srgbClr val="1A2835"/>
              </a:solidFill>
              <a:latin typeface="Franklin Gothic"/>
              <a:ea typeface="Franklin Gothic"/>
              <a:cs typeface="Franklin Gothic"/>
              <a:sym typeface="Franklin Gothic"/>
            </a:endParaRPr>
          </a:p>
          <a:p>
            <a:pPr indent="-355600" lvl="1" marL="9144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457 for math scores</a:t>
            </a:r>
            <a:endParaRPr sz="2000">
              <a:solidFill>
                <a:srgbClr val="1A2835"/>
              </a:solidFill>
              <a:latin typeface="Franklin Gothic"/>
              <a:ea typeface="Franklin Gothic"/>
              <a:cs typeface="Franklin Gothic"/>
              <a:sym typeface="Franklin Gothic"/>
            </a:endParaRPr>
          </a:p>
          <a:p>
            <a:pPr indent="-355600" lvl="1" marL="9144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929 total</a:t>
            </a:r>
            <a:endParaRPr sz="2000">
              <a:solidFill>
                <a:srgbClr val="1A2835"/>
              </a:solidFill>
              <a:latin typeface="Franklin Gothic"/>
              <a:ea typeface="Franklin Gothic"/>
              <a:cs typeface="Franklin Gothic"/>
              <a:sym typeface="Franklin Gothic"/>
            </a:endParaRPr>
          </a:p>
          <a:p>
            <a:pPr indent="-355600" lvl="1" marL="914400" marR="0" rtl="0" algn="l">
              <a:lnSpc>
                <a:spcPct val="115000"/>
              </a:lnSpc>
              <a:spcBef>
                <a:spcPts val="0"/>
              </a:spcBef>
              <a:spcAft>
                <a:spcPts val="0"/>
              </a:spcAft>
              <a:buClr>
                <a:srgbClr val="E57200"/>
              </a:buClr>
              <a:buSzPts val="2000"/>
              <a:buFont typeface="Franklin Gothic"/>
              <a:buChar char="○"/>
            </a:pPr>
            <a:r>
              <a:rPr lang="en" sz="2000">
                <a:solidFill>
                  <a:srgbClr val="1A2835"/>
                </a:solidFill>
                <a:latin typeface="Franklin Gothic"/>
                <a:ea typeface="Franklin Gothic"/>
                <a:cs typeface="Franklin Gothic"/>
                <a:sym typeface="Franklin Gothic"/>
              </a:rPr>
              <a:t>This data was removed from our growth analysis</a:t>
            </a:r>
            <a:endParaRPr sz="2000">
              <a:solidFill>
                <a:srgbClr val="1A2835"/>
              </a:solidFill>
              <a:latin typeface="Franklin Gothic"/>
              <a:ea typeface="Franklin Gothic"/>
              <a:cs typeface="Franklin Gothic"/>
              <a:sym typeface="Franklin Gothic"/>
            </a:endParaRPr>
          </a:p>
        </p:txBody>
      </p:sp>
    </p:spTree>
  </p:cSld>
  <p:clrMapOvr>
    <a:masterClrMapping/>
  </p:clrMapOvr>
</p:sld>
</file>

<file path=ppt/theme/theme1.xml><?xml version="1.0" encoding="utf-8"?>
<a:theme xmlns:a="http://schemas.openxmlformats.org/drawingml/2006/main" xmlns:r="http://schemas.openxmlformats.org/officeDocument/2006/relationships" name="SDS UVA Slide Deck">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Tyler Valentine</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0x01010030D20F069320724C847446542F79B230</vt:lpwstr>
  </property>
  <property fmtid="{D5CDD505-2E9C-101B-9397-08002B2CF9AE}" pid="3" name="MediaServiceImageTags">
    <vt:lpwstr/>
  </property>
</Properties>
</file>